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image" Target="../media/image-2-6.jpeg"/><Relationship Id="rId7" Type="http://schemas.openxmlformats.org/officeDocument/2006/relationships/image" Target="../media/image-2-7.jpeg"/><Relationship Id="rId8" Type="http://schemas.openxmlformats.org/officeDocument/2006/relationships/image" Target="../media/image-2-8.jpeg"/><Relationship Id="rId9" Type="http://schemas.openxmlformats.org/officeDocument/2006/relationships/image" Target="../media/image-2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jpe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jpeg"/><Relationship Id="rId5" Type="http://schemas.openxmlformats.org/officeDocument/2006/relationships/image" Target="../media/image-20-5.jpeg"/><Relationship Id="rId6" Type="http://schemas.openxmlformats.org/officeDocument/2006/relationships/image" Target="../media/image-20-6.jpeg"/><Relationship Id="rId7" Type="http://schemas.openxmlformats.org/officeDocument/2006/relationships/image" Target="../media/image-2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jpeg"/><Relationship Id="rId3" Type="http://schemas.openxmlformats.org/officeDocument/2006/relationships/image" Target="../media/image-2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9675" y="3486150"/>
            <a:ext cx="64579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415" dirty="0">
                <a:solidFill>
                  <a:srgbClr val="7F7F7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整合上市Campaign提案·2027年5月20日</a:t>
            </a:r>
            <a:endParaRPr lang="en-US" sz="2415" dirty="0"/>
          </a:p>
        </p:txBody>
      </p:sp>
      <p:sp>
        <p:nvSpPr>
          <p:cNvPr id="4" name="Text 1"/>
          <p:cNvSpPr/>
          <p:nvPr/>
        </p:nvSpPr>
        <p:spPr>
          <a:xfrm>
            <a:off x="1152525" y="2143125"/>
            <a:ext cx="70008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48"/>
              </a:lnSpc>
              <a:buNone/>
            </a:pPr>
            <a:r>
              <a:rPr lang="en-US" sz="8613" b="1" dirty="0">
                <a:solidFill>
                  <a:srgbClr val="32323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vivo X Future</a:t>
            </a:r>
            <a:endParaRPr lang="en-US" sz="8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CFCF8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05225"/>
            <a:ext cx="6334125" cy="595312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5" y="3514725"/>
            <a:ext cx="5600700" cy="8572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57200" y="1543050"/>
            <a:ext cx="17364075" cy="9525"/>
          </a:xfrm>
          <a:prstGeom prst="rect">
            <a:avLst/>
          </a:prstGeom>
          <a:solidFill>
            <a:srgbClr val="DBC2EC"/>
          </a:solidFill>
          <a:ln/>
        </p:spPr>
      </p:sp>
      <p:sp>
        <p:nvSpPr>
          <p:cNvPr id="6" name="Text 2"/>
          <p:cNvSpPr/>
          <p:nvPr/>
        </p:nvSpPr>
        <p:spPr>
          <a:xfrm>
            <a:off x="542925" y="390525"/>
            <a:ext cx="776287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445"/>
              </a:lnSpc>
              <a:buNone/>
            </a:pPr>
            <a:r>
              <a:rPr lang="en-US" sz="6588" b="1" dirty="0">
                <a:solidFill>
                  <a:srgbClr val="1D20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我们注意到的三件事</a:t>
            </a:r>
            <a:endParaRPr lang="en-US" sz="6588" dirty="0"/>
          </a:p>
        </p:txBody>
      </p:sp>
      <p:sp>
        <p:nvSpPr>
          <p:cNvPr id="7" name="Text 3"/>
          <p:cNvSpPr/>
          <p:nvPr/>
        </p:nvSpPr>
        <p:spPr>
          <a:xfrm>
            <a:off x="514350" y="9763125"/>
            <a:ext cx="67818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475" dirty="0">
                <a:solidFill>
                  <a:srgbClr val="AFAE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数据来源：CIPA2025/Petapixel/Conjointly2025·*[小红书原生感数据待补充]*</a:t>
            </a:r>
            <a:endParaRPr lang="en-US" sz="1475" dirty="0"/>
          </a:p>
        </p:txBody>
      </p:sp>
      <p:sp>
        <p:nvSpPr>
          <p:cNvPr id="8" name="Text 4"/>
          <p:cNvSpPr/>
          <p:nvPr/>
        </p:nvSpPr>
        <p:spPr>
          <a:xfrm>
            <a:off x="1647825" y="2000250"/>
            <a:ext cx="44862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70"/>
              </a:lnSpc>
              <a:buNone/>
            </a:pPr>
            <a:r>
              <a:rPr lang="en-US" sz="1662" dirty="0">
                <a:solidFill>
                  <a:srgbClr val="6C6C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手机影像越来越强，每家都在说“真实”一一</a:t>
            </a:r>
            <a:endParaRPr lang="en-US" sz="1662" dirty="0"/>
          </a:p>
          <a:p>
            <a:pPr algn="l" indent="0" marL="0">
              <a:lnSpc>
                <a:spcPts val="2070"/>
              </a:lnSpc>
              <a:buNone/>
            </a:pPr>
            <a:r>
              <a:rPr lang="en-US" sz="1662" dirty="0">
                <a:solidFill>
                  <a:srgbClr val="6C6C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OPPO哈苏、华为原色、小米徕卡、vivo蔡司，</a:t>
            </a:r>
            <a:endParaRPr lang="en-US" sz="1662" dirty="0"/>
          </a:p>
          <a:p>
            <a:pPr algn="l" indent="0" marL="0">
              <a:lnSpc>
                <a:spcPts val="2070"/>
              </a:lnSpc>
              <a:buNone/>
            </a:pPr>
            <a:r>
              <a:rPr lang="en-US" sz="1662" dirty="0">
                <a:solidFill>
                  <a:srgbClr val="6C6C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“真实”已经成了行业的标配话语。</a:t>
            </a:r>
            <a:endParaRPr lang="en-US" sz="1662" dirty="0"/>
          </a:p>
        </p:txBody>
      </p:sp>
      <p:sp>
        <p:nvSpPr>
          <p:cNvPr id="9" name="Text 5"/>
          <p:cNvSpPr/>
          <p:nvPr/>
        </p:nvSpPr>
        <p:spPr>
          <a:xfrm>
            <a:off x="504825" y="1914525"/>
            <a:ext cx="88582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536"/>
              </a:lnSpc>
              <a:buNone/>
            </a:pPr>
            <a:r>
              <a:rPr lang="en-US" sz="6083" b="1" dirty="0">
                <a:solidFill>
                  <a:srgbClr val="17171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6083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0125" y="5286375"/>
            <a:ext cx="5848350" cy="50006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6411575" y="4410075"/>
            <a:ext cx="552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928"/>
              </a:lnSpc>
              <a:buNone/>
            </a:pPr>
            <a:r>
              <a:rPr lang="en-US" sz="4220" b="1" dirty="0">
                <a:solidFill>
                  <a:srgbClr val="AA99E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%</a:t>
            </a:r>
            <a:endParaRPr lang="en-US" sz="4220" dirty="0"/>
          </a:p>
        </p:txBody>
      </p:sp>
      <p:sp>
        <p:nvSpPr>
          <p:cNvPr id="12" name="Text 7"/>
          <p:cNvSpPr/>
          <p:nvPr/>
        </p:nvSpPr>
        <p:spPr>
          <a:xfrm>
            <a:off x="15449550" y="4191000"/>
            <a:ext cx="93345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32"/>
              </a:lnSpc>
              <a:buNone/>
            </a:pPr>
            <a:r>
              <a:rPr lang="en-US" sz="6411" b="1" dirty="0">
                <a:solidFill>
                  <a:srgbClr val="A08FE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36</a:t>
            </a:r>
            <a:endParaRPr lang="en-US" sz="6411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3250" y="4600575"/>
            <a:ext cx="514350" cy="33337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687425" y="4391025"/>
            <a:ext cx="5715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248"/>
              </a:lnSpc>
              <a:buNone/>
            </a:pPr>
            <a:r>
              <a:rPr lang="en-US" sz="4365" b="1" dirty="0">
                <a:solidFill>
                  <a:srgbClr val="749FE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%</a:t>
            </a:r>
            <a:endParaRPr lang="en-US" sz="4365" dirty="0"/>
          </a:p>
        </p:txBody>
      </p:sp>
      <p:sp>
        <p:nvSpPr>
          <p:cNvPr id="15" name="Text 9"/>
          <p:cNvSpPr/>
          <p:nvPr/>
        </p:nvSpPr>
        <p:spPr>
          <a:xfrm>
            <a:off x="12649200" y="4181475"/>
            <a:ext cx="990600" cy="1076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416"/>
              </a:lnSpc>
              <a:buNone/>
            </a:pPr>
            <a:r>
              <a:rPr lang="en-US" sz="6804" b="1" dirty="0">
                <a:solidFill>
                  <a:srgbClr val="5F96E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55</a:t>
            </a:r>
            <a:endParaRPr lang="en-US" sz="6804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0" y="3924300"/>
            <a:ext cx="5248275" cy="762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3877925" y="1962150"/>
            <a:ext cx="3752850" cy="169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53"/>
              </a:lnSpc>
              <a:buNone/>
            </a:pPr>
            <a:r>
              <a:rPr lang="en-US" sz="1593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对过度处理的不满也在同步增加。</a:t>
            </a:r>
            <a:endParaRPr lang="en-US" sz="1593" dirty="0"/>
          </a:p>
          <a:p>
            <a:pPr algn="l" indent="0" marL="0">
              <a:lnSpc>
                <a:spcPts val="2053"/>
              </a:lnSpc>
              <a:buNone/>
            </a:pPr>
            <a:r>
              <a:rPr lang="en-US" sz="1593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Al内容信任度从55％跌到36%。</a:t>
            </a:r>
            <a:endParaRPr lang="en-US" sz="1593" dirty="0"/>
          </a:p>
          <a:p>
            <a:pPr algn="l" indent="0" marL="0">
              <a:lnSpc>
                <a:spcPts val="2053"/>
              </a:lnSpc>
              <a:buNone/>
            </a:pPr>
            <a:r>
              <a:rPr lang="en-US" sz="1593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小红书上，原生感的内容越来越有共鸣，</a:t>
            </a:r>
            <a:endParaRPr lang="en-US" sz="1593" dirty="0"/>
          </a:p>
          <a:p>
            <a:pPr algn="l" indent="0" marL="0">
              <a:lnSpc>
                <a:spcPts val="2053"/>
              </a:lnSpc>
              <a:buNone/>
            </a:pPr>
            <a:r>
              <a:rPr lang="en-US" sz="1593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真实感的人比完美包装的人更被喜欢，</a:t>
            </a:r>
            <a:endParaRPr lang="en-US" sz="1593" dirty="0"/>
          </a:p>
          <a:p>
            <a:pPr algn="l" indent="0" marL="0">
              <a:lnSpc>
                <a:spcPts val="2053"/>
              </a:lnSpc>
              <a:buNone/>
            </a:pPr>
            <a:r>
              <a:rPr lang="en-US" sz="1593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过度修饰开始显得虚假。</a:t>
            </a:r>
            <a:endParaRPr lang="en-US" sz="1593" dirty="0"/>
          </a:p>
        </p:txBody>
      </p:sp>
      <p:sp>
        <p:nvSpPr>
          <p:cNvPr id="18" name="Text 11"/>
          <p:cNvSpPr/>
          <p:nvPr/>
        </p:nvSpPr>
        <p:spPr>
          <a:xfrm>
            <a:off x="12582525" y="1924050"/>
            <a:ext cx="104775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778"/>
              </a:lnSpc>
              <a:buNone/>
            </a:pPr>
            <a:r>
              <a:rPr lang="en-US" sz="7196" b="1" dirty="0">
                <a:solidFill>
                  <a:srgbClr val="16161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7196" dirty="0"/>
          </a:p>
        </p:txBody>
      </p:sp>
      <p:sp>
        <p:nvSpPr>
          <p:cNvPr id="19" name="Shape 12"/>
          <p:cNvSpPr/>
          <p:nvPr/>
        </p:nvSpPr>
        <p:spPr>
          <a:xfrm>
            <a:off x="6429375" y="1866900"/>
            <a:ext cx="5886450" cy="7820025"/>
          </a:xfrm>
          <a:prstGeom prst="rect">
            <a:avLst/>
          </a:prstGeom>
          <a:solidFill>
            <a:srgbClr val="FCFCF8"/>
          </a:solidFill>
          <a:ln/>
        </p:spPr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3700" y="3914775"/>
            <a:ext cx="5172075" cy="85725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5100" y="4086225"/>
            <a:ext cx="5791200" cy="5553075"/>
          </a:xfrm>
          <a:prstGeom prst="rect">
            <a:avLst/>
          </a:prstGeom>
        </p:spPr>
      </p:pic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8425" y="1866900"/>
            <a:ext cx="76200" cy="7734300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8105775" y="1924050"/>
            <a:ext cx="3819525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14"/>
              </a:lnSpc>
              <a:buNone/>
            </a:pPr>
            <a:r>
              <a:rPr lang="en-US" sz="1585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与此同时，年轻人在大量买相机。2025年</a:t>
            </a:r>
            <a:endParaRPr lang="en-US" sz="1585" dirty="0"/>
          </a:p>
          <a:p>
            <a:pPr algn="l" indent="0" marL="0">
              <a:lnSpc>
                <a:spcPts val="2514"/>
              </a:lnSpc>
              <a:buNone/>
            </a:pPr>
            <a:r>
              <a:rPr lang="en-US" sz="1585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中国占全球可换镜头相机出货量30.5%，</a:t>
            </a:r>
            <a:endParaRPr lang="en-US" sz="1585" dirty="0"/>
          </a:p>
          <a:p>
            <a:pPr algn="l" indent="0" marL="0">
              <a:lnSpc>
                <a:spcPts val="2514"/>
              </a:lnSpc>
              <a:buNone/>
            </a:pPr>
            <a:r>
              <a:rPr lang="en-US" sz="1585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高于2022年的19%，主力是GenZ。</a:t>
            </a:r>
            <a:endParaRPr lang="en-US" sz="1585" dirty="0"/>
          </a:p>
          <a:p>
            <a:pPr algn="l" indent="0" marL="0">
              <a:lnSpc>
                <a:spcPts val="2514"/>
              </a:lnSpc>
              <a:buNone/>
            </a:pPr>
            <a:r>
              <a:rPr lang="en-US" sz="1585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他们给出的理由不是“相机更好”</a:t>
            </a:r>
            <a:endParaRPr lang="en-US" sz="1585" dirty="0"/>
          </a:p>
          <a:p>
            <a:pPr algn="l" indent="0" marL="0">
              <a:lnSpc>
                <a:spcPts val="2514"/>
              </a:lnSpc>
              <a:buNone/>
            </a:pPr>
            <a:r>
              <a:rPr lang="en-US" sz="1585" dirty="0">
                <a:solidFill>
                  <a:srgbClr val="7070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是手机拍出来的感受不对了。</a:t>
            </a:r>
            <a:endParaRPr lang="en-US" sz="1585" dirty="0"/>
          </a:p>
        </p:txBody>
      </p:sp>
      <p:sp>
        <p:nvSpPr>
          <p:cNvPr id="24" name="Text 14"/>
          <p:cNvSpPr/>
          <p:nvPr/>
        </p:nvSpPr>
        <p:spPr>
          <a:xfrm>
            <a:off x="6772275" y="1914525"/>
            <a:ext cx="10668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836"/>
              </a:lnSpc>
              <a:buNone/>
            </a:pPr>
            <a:r>
              <a:rPr lang="en-US" sz="7327" b="1" dirty="0">
                <a:solidFill>
                  <a:srgbClr val="1A1A1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7327" dirty="0"/>
          </a:p>
        </p:txBody>
      </p:sp>
      <p:sp>
        <p:nvSpPr>
          <p:cNvPr id="25" name="Text 15"/>
          <p:cNvSpPr/>
          <p:nvPr/>
        </p:nvSpPr>
        <p:spPr>
          <a:xfrm>
            <a:off x="6791325" y="5781675"/>
            <a:ext cx="1400175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196"/>
              </a:lnSpc>
              <a:buNone/>
            </a:pPr>
            <a:r>
              <a:rPr lang="en-US" sz="5064" b="1" dirty="0">
                <a:solidFill>
                  <a:srgbClr val="6C9BE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19%</a:t>
            </a:r>
            <a:endParaRPr lang="en-US" sz="5064" dirty="0"/>
          </a:p>
        </p:txBody>
      </p:sp>
      <p:sp>
        <p:nvSpPr>
          <p:cNvPr id="26" name="Text 16"/>
          <p:cNvSpPr/>
          <p:nvPr/>
        </p:nvSpPr>
        <p:spPr>
          <a:xfrm>
            <a:off x="6791325" y="5410200"/>
            <a:ext cx="14192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72"/>
              </a:lnSpc>
              <a:buNone/>
            </a:pPr>
            <a:r>
              <a:rPr lang="en-US" sz="1694" dirty="0">
                <a:solidFill>
                  <a:srgbClr val="6161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高于2022年的</a:t>
            </a:r>
            <a:endParaRPr lang="en-US" sz="1694" dirty="0"/>
          </a:p>
        </p:txBody>
      </p:sp>
      <p:sp>
        <p:nvSpPr>
          <p:cNvPr id="27" name="Text 17"/>
          <p:cNvSpPr/>
          <p:nvPr/>
        </p:nvSpPr>
        <p:spPr>
          <a:xfrm>
            <a:off x="6800850" y="4171950"/>
            <a:ext cx="25050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94"/>
              </a:lnSpc>
              <a:buNone/>
            </a:pPr>
            <a:r>
              <a:rPr lang="en-US" sz="6494" b="1" dirty="0">
                <a:solidFill>
                  <a:srgbClr val="6A96E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30.5%</a:t>
            </a:r>
            <a:endParaRPr lang="en-US" sz="6494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58675" y="1857375"/>
            <a:ext cx="85725" cy="7800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2950" y="6429375"/>
            <a:ext cx="54197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71" dirty="0">
                <a:solidFill>
                  <a:srgbClr val="6D6D6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你想在未来还能回味那个感受，才举起了手机。</a:t>
            </a:r>
            <a:endParaRPr lang="en-US" sz="1971" dirty="0"/>
          </a:p>
        </p:txBody>
      </p:sp>
      <p:sp>
        <p:nvSpPr>
          <p:cNvPr id="4" name="Text 1"/>
          <p:cNvSpPr/>
          <p:nvPr/>
        </p:nvSpPr>
        <p:spPr>
          <a:xfrm>
            <a:off x="742950" y="4705350"/>
            <a:ext cx="5753100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98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是当下那个瞬间的感受一一那道光落下来的方式，</a:t>
            </a:r>
            <a:endParaRPr lang="en-US" sz="1998" dirty="0"/>
          </a:p>
          <a:p>
            <a:pPr algn="l" indent="0" marL="0">
              <a:buNone/>
            </a:pPr>
            <a:r>
              <a:rPr lang="en-US" sz="1998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那个人在那一秒的状态，</a:t>
            </a:r>
            <a:endParaRPr lang="en-US" sz="1998" dirty="0"/>
          </a:p>
          <a:p>
            <a:pPr algn="l" indent="0" marL="0">
              <a:buNone/>
            </a:pPr>
            <a:r>
              <a:rPr lang="en-US" sz="1998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那种说不出来但真状存在的氛围。</a:t>
            </a:r>
            <a:endParaRPr lang="en-US" sz="1998" dirty="0"/>
          </a:p>
        </p:txBody>
      </p:sp>
      <p:sp>
        <p:nvSpPr>
          <p:cNvPr id="5" name="Text 2"/>
          <p:cNvSpPr/>
          <p:nvPr/>
        </p:nvSpPr>
        <p:spPr>
          <a:xfrm>
            <a:off x="742950" y="3286125"/>
            <a:ext cx="5638800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152" b="1" dirty="0">
                <a:solidFill>
                  <a:srgbClr val="1C1C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不只是一张图。</a:t>
            </a:r>
            <a:endParaRPr lang="en-US" sz="6152" dirty="0"/>
          </a:p>
        </p:txBody>
      </p:sp>
      <p:sp>
        <p:nvSpPr>
          <p:cNvPr id="6" name="Text 3"/>
          <p:cNvSpPr/>
          <p:nvPr/>
        </p:nvSpPr>
        <p:spPr>
          <a:xfrm>
            <a:off x="723900" y="2228850"/>
            <a:ext cx="79438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45" b="1" dirty="0">
                <a:solidFill>
                  <a:srgbClr val="3333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拍照这件事，我们想留住的是什么</a:t>
            </a:r>
            <a:endParaRPr lang="en-US" sz="4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DFCF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7475" y="6048375"/>
            <a:ext cx="1733550" cy="762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75" y="1047750"/>
            <a:ext cx="10067925" cy="9239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14400" y="8134350"/>
            <a:ext cx="43053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13"/>
              </a:lnSpc>
              <a:buNone/>
            </a:pPr>
            <a:r>
              <a:rPr lang="en-US" sz="1827" dirty="0">
                <a:solidFill>
                  <a:srgbClr val="76767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设备记录了光线，却没能留住那个感受。</a:t>
            </a:r>
            <a:endParaRPr lang="en-US" sz="1827" dirty="0"/>
          </a:p>
        </p:txBody>
      </p:sp>
      <p:sp>
        <p:nvSpPr>
          <p:cNvPr id="6" name="Text 2"/>
          <p:cNvSpPr/>
          <p:nvPr/>
        </p:nvSpPr>
        <p:spPr>
          <a:xfrm>
            <a:off x="914400" y="6791325"/>
            <a:ext cx="3076575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9"/>
              </a:lnSpc>
              <a:buNone/>
            </a:pPr>
            <a:r>
              <a:rPr lang="en-US" sz="1808" dirty="0">
                <a:solidFill>
                  <a:srgbClr val="74747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真正想说的是：我感受到了，</a:t>
            </a:r>
            <a:endParaRPr lang="en-US" sz="1808" dirty="0"/>
          </a:p>
          <a:p>
            <a:pPr algn="l" indent="0" marL="0">
              <a:lnSpc>
                <a:spcPts val="2249"/>
              </a:lnSpc>
              <a:buNone/>
            </a:pPr>
            <a:r>
              <a:rPr lang="en-US" sz="1808" dirty="0">
                <a:solidFill>
                  <a:srgbClr val="74747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但没办法让照片也说出来。</a:t>
            </a:r>
            <a:endParaRPr lang="en-US" sz="1808" dirty="0"/>
          </a:p>
        </p:txBody>
      </p:sp>
      <p:sp>
        <p:nvSpPr>
          <p:cNvPr id="7" name="Text 3"/>
          <p:cNvSpPr/>
          <p:nvPr/>
        </p:nvSpPr>
        <p:spPr>
          <a:xfrm>
            <a:off x="914400" y="5905500"/>
            <a:ext cx="4057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35"/>
              </a:lnSpc>
              <a:buNone/>
            </a:pPr>
            <a:r>
              <a:rPr lang="en-US" sz="1823" dirty="0">
                <a:solidFill>
                  <a:srgbClr val="75757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最后他接受了一个结论：我不会拍照。</a:t>
            </a:r>
            <a:endParaRPr lang="en-US" sz="1823" dirty="0"/>
          </a:p>
        </p:txBody>
      </p:sp>
      <p:sp>
        <p:nvSpPr>
          <p:cNvPr id="8" name="Text 4"/>
          <p:cNvSpPr/>
          <p:nvPr/>
        </p:nvSpPr>
        <p:spPr>
          <a:xfrm>
            <a:off x="914400" y="4581525"/>
            <a:ext cx="4800600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82"/>
              </a:lnSpc>
              <a:buNone/>
            </a:pPr>
            <a:r>
              <a:rPr lang="en-US" sz="1834" dirty="0">
                <a:solidFill>
                  <a:srgbClr val="77777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照片出来了。颜色变了，构图不对，</a:t>
            </a:r>
            <a:endParaRPr lang="en-US" sz="1834" dirty="0"/>
          </a:p>
          <a:p>
            <a:pPr algn="l" indent="0" marL="0">
              <a:lnSpc>
                <a:spcPts val="2282"/>
              </a:lnSpc>
              <a:buNone/>
            </a:pPr>
            <a:r>
              <a:rPr lang="en-US" sz="1834" dirty="0">
                <a:solidFill>
                  <a:srgbClr val="77777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那个人不是记忆里的样子。去修，修完更远。</a:t>
            </a:r>
            <a:endParaRPr lang="en-US" sz="1834" dirty="0"/>
          </a:p>
        </p:txBody>
      </p:sp>
      <p:sp>
        <p:nvSpPr>
          <p:cNvPr id="9" name="Text 5"/>
          <p:cNvSpPr/>
          <p:nvPr/>
        </p:nvSpPr>
        <p:spPr>
          <a:xfrm>
            <a:off x="885825" y="1143000"/>
            <a:ext cx="6753225" cy="2771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906"/>
              </a:lnSpc>
              <a:buNone/>
            </a:pPr>
            <a:r>
              <a:rPr lang="en-US" sz="8520" b="1" dirty="0">
                <a:solidFill>
                  <a:srgbClr val="2424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但留下来的，</a:t>
            </a:r>
            <a:endParaRPr lang="en-US" sz="8520" dirty="0"/>
          </a:p>
          <a:p>
            <a:pPr algn="l" indent="0" marL="0">
              <a:lnSpc>
                <a:spcPts val="10906"/>
              </a:lnSpc>
              <a:buNone/>
            </a:pPr>
            <a:r>
              <a:rPr lang="en-US" sz="8520" b="1" dirty="0">
                <a:solidFill>
                  <a:srgbClr val="2424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经常大打折扣</a:t>
            </a:r>
            <a:endParaRPr lang="en-US" sz="85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75" y="523875"/>
            <a:ext cx="11782425" cy="97440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47725" y="7448550"/>
            <a:ext cx="47910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72727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vivo想用技术帮他在按快门的那一刻</a:t>
            </a:r>
            <a:endParaRPr lang="en-US" sz="2250" dirty="0"/>
          </a:p>
          <a:p>
            <a:pPr algn="l" indent="0" marL="0">
              <a:buNone/>
            </a:pPr>
            <a:r>
              <a:rPr lang="en-US" sz="2250" dirty="0">
                <a:solidFill>
                  <a:srgbClr val="72727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做到这件事一一不是拍完再修，</a:t>
            </a:r>
            <a:endParaRPr lang="en-US" sz="2250" dirty="0"/>
          </a:p>
          <a:p>
            <a:pPr algn="l" indent="0" marL="0">
              <a:buNone/>
            </a:pPr>
            <a:r>
              <a:rPr lang="en-US" sz="2250" dirty="0">
                <a:solidFill>
                  <a:srgbClr val="72727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是在那一刻就留住。</a:t>
            </a:r>
            <a:endParaRPr lang="en-US" sz="2250" dirty="0"/>
          </a:p>
        </p:txBody>
      </p:sp>
      <p:sp>
        <p:nvSpPr>
          <p:cNvPr id="5" name="Text 1"/>
          <p:cNvSpPr/>
          <p:nvPr/>
        </p:nvSpPr>
        <p:spPr>
          <a:xfrm>
            <a:off x="857250" y="5772150"/>
            <a:ext cx="363855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6262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每一个在感受到什么的瞬间</a:t>
            </a:r>
            <a:endParaRPr lang="en-US" sz="2250" dirty="0"/>
          </a:p>
          <a:p>
            <a:pPr algn="l" indent="0" marL="0">
              <a:buNone/>
            </a:pPr>
            <a:r>
              <a:rPr lang="en-US" sz="2250" dirty="0">
                <a:solidFill>
                  <a:srgbClr val="6262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举起手机的人，</a:t>
            </a:r>
            <a:endParaRPr lang="en-US" sz="2250" dirty="0"/>
          </a:p>
          <a:p>
            <a:pPr algn="l" indent="0" marL="0">
              <a:buNone/>
            </a:pPr>
            <a:r>
              <a:rPr lang="en-US" sz="2250" dirty="0">
                <a:solidFill>
                  <a:srgbClr val="6262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都值得把那个感受拍出来。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857250" y="4933950"/>
            <a:ext cx="44005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4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这件事不该只有摄影师才做得到。</a:t>
            </a:r>
            <a:endParaRPr lang="en-US" sz="2241" dirty="0"/>
          </a:p>
        </p:txBody>
      </p:sp>
      <p:sp>
        <p:nvSpPr>
          <p:cNvPr id="7" name="Text 3"/>
          <p:cNvSpPr/>
          <p:nvPr/>
        </p:nvSpPr>
        <p:spPr>
          <a:xfrm>
            <a:off x="857250" y="3219450"/>
            <a:ext cx="4524375" cy="1276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60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好的摄影师拍出来的东西，</a:t>
            </a:r>
            <a:endParaRPr lang="en-US" sz="2160" dirty="0"/>
          </a:p>
          <a:p>
            <a:pPr algn="l" indent="0" marL="0">
              <a:buNone/>
            </a:pPr>
            <a:r>
              <a:rPr lang="en-US" sz="2160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能把你带回那一刻一一不只是看到，</a:t>
            </a:r>
            <a:endParaRPr lang="en-US" sz="2160" dirty="0"/>
          </a:p>
          <a:p>
            <a:pPr algn="l" indent="0" marL="0">
              <a:buNone/>
            </a:pPr>
            <a:r>
              <a:rPr lang="en-US" sz="2160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是感受到他当时感受到的。</a:t>
            </a:r>
            <a:endParaRPr lang="en-US" sz="2160" dirty="0"/>
          </a:p>
        </p:txBody>
      </p:sp>
      <p:sp>
        <p:nvSpPr>
          <p:cNvPr id="8" name="Text 4"/>
          <p:cNvSpPr/>
          <p:nvPr/>
        </p:nvSpPr>
        <p:spPr>
          <a:xfrm>
            <a:off x="847725" y="1447800"/>
            <a:ext cx="9001125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874" dirty="0">
                <a:solidFill>
                  <a:srgbClr val="2C2C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我们想做的，是这样的</a:t>
            </a:r>
            <a:endParaRPr lang="en-US" sz="68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DFDFB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9286875"/>
            <a:ext cx="87249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98" b="1" dirty="0">
                <a:solidFill>
                  <a:srgbClr val="3A3A3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这四件事，全部发生在按快门的那一刻，不是之后。</a:t>
            </a:r>
            <a:endParaRPr lang="en-US" sz="2898" dirty="0"/>
          </a:p>
        </p:txBody>
      </p:sp>
      <p:sp>
        <p:nvSpPr>
          <p:cNvPr id="7" name="Shape 2"/>
          <p:cNvSpPr/>
          <p:nvPr/>
        </p:nvSpPr>
        <p:spPr>
          <a:xfrm>
            <a:off x="533400" y="9086850"/>
            <a:ext cx="17364075" cy="9525"/>
          </a:xfrm>
          <a:prstGeom prst="rect">
            <a:avLst/>
          </a:prstGeom>
          <a:solidFill>
            <a:srgbClr val="A3A3A3"/>
          </a:solidFill>
          <a:ln/>
        </p:spPr>
      </p:sp>
      <p:sp>
        <p:nvSpPr>
          <p:cNvPr id="8" name="Text 3"/>
          <p:cNvSpPr/>
          <p:nvPr/>
        </p:nvSpPr>
        <p:spPr>
          <a:xfrm>
            <a:off x="14297025" y="7877175"/>
            <a:ext cx="25908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23" dirty="0">
                <a:solidFill>
                  <a:srgbClr val="7C7C7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留住夜晚应有的明暗和氛围，</a:t>
            </a:r>
            <a:endParaRPr lang="en-US" sz="1523" dirty="0"/>
          </a:p>
          <a:p>
            <a:pPr algn="l" indent="0" marL="0">
              <a:buNone/>
            </a:pPr>
            <a:r>
              <a:rPr lang="en-US" sz="1523" dirty="0">
                <a:solidFill>
                  <a:srgbClr val="7C7C7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不把夜景拍成白天</a:t>
            </a:r>
            <a:endParaRPr lang="en-US" sz="1523" dirty="0"/>
          </a:p>
        </p:txBody>
      </p:sp>
      <p:sp>
        <p:nvSpPr>
          <p:cNvPr id="9" name="Text 4"/>
          <p:cNvSpPr/>
          <p:nvPr/>
        </p:nvSpPr>
        <p:spPr>
          <a:xfrm>
            <a:off x="14287500" y="7381875"/>
            <a:ext cx="1733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97" b="1" dirty="0">
                <a:solidFill>
                  <a:srgbClr val="38383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True Night</a:t>
            </a:r>
            <a:endParaRPr lang="en-US" sz="2697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5550" y="7381875"/>
            <a:ext cx="28575" cy="11334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3077825" y="7362825"/>
            <a:ext cx="6000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75" dirty="0">
                <a:solidFill>
                  <a:srgbClr val="29292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2775" dirty="0"/>
          </a:p>
        </p:txBody>
      </p:sp>
      <p:sp>
        <p:nvSpPr>
          <p:cNvPr id="12" name="Text 6"/>
          <p:cNvSpPr/>
          <p:nvPr/>
        </p:nvSpPr>
        <p:spPr>
          <a:xfrm>
            <a:off x="14287500" y="6105525"/>
            <a:ext cx="280987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33" dirty="0">
                <a:solidFill>
                  <a:srgbClr val="76777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让那个人还是你见到的那个人，</a:t>
            </a:r>
            <a:endParaRPr lang="en-US" sz="1533" dirty="0"/>
          </a:p>
          <a:p>
            <a:pPr algn="l" indent="0" marL="0">
              <a:buNone/>
            </a:pPr>
            <a:r>
              <a:rPr lang="en-US" sz="1533" dirty="0">
                <a:solidFill>
                  <a:srgbClr val="76777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不改变，不美化</a:t>
            </a:r>
            <a:endParaRPr lang="en-US" sz="1533" dirty="0"/>
          </a:p>
        </p:txBody>
      </p:sp>
      <p:sp>
        <p:nvSpPr>
          <p:cNvPr id="13" name="Text 7"/>
          <p:cNvSpPr/>
          <p:nvPr/>
        </p:nvSpPr>
        <p:spPr>
          <a:xfrm>
            <a:off x="14306550" y="5610225"/>
            <a:ext cx="250507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325" b="1" dirty="0">
                <a:solidFill>
                  <a:srgbClr val="38383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Natural Portrait</a:t>
            </a:r>
            <a:endParaRPr lang="en-US" sz="2325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5550" y="5600700"/>
            <a:ext cx="19050" cy="1133475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3087350" y="5581650"/>
            <a:ext cx="5810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75" b="1" dirty="0">
                <a:solidFill>
                  <a:srgbClr val="2F2F2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2775" dirty="0"/>
          </a:p>
        </p:txBody>
      </p:sp>
      <p:sp>
        <p:nvSpPr>
          <p:cNvPr id="16" name="Text 9"/>
          <p:cNvSpPr/>
          <p:nvPr/>
        </p:nvSpPr>
        <p:spPr>
          <a:xfrm>
            <a:off x="14287500" y="4314825"/>
            <a:ext cx="30480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2" dirty="0">
                <a:solidFill>
                  <a:srgbClr val="797A7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保留现场的光线温度和色彩关系，</a:t>
            </a:r>
            <a:endParaRPr lang="en-US" sz="1552" dirty="0"/>
          </a:p>
          <a:p>
            <a:pPr algn="l" indent="0" marL="0">
              <a:buNone/>
            </a:pPr>
            <a:r>
              <a:rPr lang="en-US" sz="1552" dirty="0">
                <a:solidFill>
                  <a:srgbClr val="797A7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不过度饱和</a:t>
            </a:r>
            <a:endParaRPr lang="en-US" sz="1552" dirty="0"/>
          </a:p>
        </p:txBody>
      </p:sp>
      <p:sp>
        <p:nvSpPr>
          <p:cNvPr id="17" name="Text 10"/>
          <p:cNvSpPr/>
          <p:nvPr/>
        </p:nvSpPr>
        <p:spPr>
          <a:xfrm>
            <a:off x="14306550" y="3819525"/>
            <a:ext cx="31908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12" b="1" dirty="0">
                <a:solidFill>
                  <a:srgbClr val="45454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Reality Color Engine</a:t>
            </a:r>
            <a:endParaRPr lang="en-US" sz="2512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5550" y="3819525"/>
            <a:ext cx="19050" cy="1133475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3087350" y="3790950"/>
            <a:ext cx="5810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75" b="1" dirty="0">
                <a:solidFill>
                  <a:srgbClr val="31313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2775" dirty="0"/>
          </a:p>
        </p:txBody>
      </p:sp>
      <p:sp>
        <p:nvSpPr>
          <p:cNvPr id="20" name="Text 12"/>
          <p:cNvSpPr/>
          <p:nvPr/>
        </p:nvSpPr>
        <p:spPr>
          <a:xfrm>
            <a:off x="14287500" y="2562225"/>
            <a:ext cx="258127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17" dirty="0">
                <a:solidFill>
                  <a:srgbClr val="7C7C7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取景时实时介入，引导角度，</a:t>
            </a:r>
            <a:endParaRPr lang="en-US" sz="1517" dirty="0"/>
          </a:p>
          <a:p>
            <a:pPr algn="l" indent="0" marL="0">
              <a:buNone/>
            </a:pPr>
            <a:r>
              <a:rPr lang="en-US" sz="1517" dirty="0">
                <a:solidFill>
                  <a:srgbClr val="7C7C7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帮你框住那一刻的感受</a:t>
            </a:r>
            <a:endParaRPr lang="en-US" sz="1517" dirty="0"/>
          </a:p>
        </p:txBody>
      </p:sp>
      <p:sp>
        <p:nvSpPr>
          <p:cNvPr id="21" name="Text 13"/>
          <p:cNvSpPr/>
          <p:nvPr/>
        </p:nvSpPr>
        <p:spPr>
          <a:xfrm>
            <a:off x="14297025" y="2057400"/>
            <a:ext cx="17049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3B3B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AI构图引导</a:t>
            </a:r>
            <a:endParaRPr lang="en-US" sz="255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5550" y="2066925"/>
            <a:ext cx="19050" cy="1123950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13096875" y="2066925"/>
            <a:ext cx="5238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75" dirty="0">
                <a:solidFill>
                  <a:srgbClr val="31313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2775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1962150"/>
            <a:ext cx="9801225" cy="6648450"/>
          </a:xfrm>
          <a:prstGeom prst="rect">
            <a:avLst/>
          </a:prstGeom>
        </p:spPr>
      </p:pic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750" y="7981950"/>
            <a:ext cx="533400" cy="485775"/>
          </a:xfrm>
          <a:prstGeom prst="rect">
            <a:avLst/>
          </a:prstGeom>
        </p:spPr>
      </p:pic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4400" y="4733925"/>
            <a:ext cx="828675" cy="904875"/>
          </a:xfrm>
          <a:prstGeom prst="rect">
            <a:avLst/>
          </a:prstGeom>
        </p:spPr>
      </p:pic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" y="2076450"/>
            <a:ext cx="533400" cy="495300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523875" y="523875"/>
            <a:ext cx="129159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870" dirty="0">
                <a:solidFill>
                  <a:srgbClr val="1E1E1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vivo的路径：拍时介入，不是拍后补救</a:t>
            </a:r>
            <a:endParaRPr lang="en-US" sz="58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572875" y="8972550"/>
            <a:ext cx="3429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4B2D5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''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134100" y="8924925"/>
            <a:ext cx="5295900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77" b="1" dirty="0">
                <a:solidFill>
                  <a:srgbClr val="2D2D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这个位置目前没有对手。</a:t>
            </a:r>
            <a:endParaRPr lang="en-US" sz="3677" dirty="0"/>
          </a:p>
        </p:txBody>
      </p:sp>
      <p:sp>
        <p:nvSpPr>
          <p:cNvPr id="5" name="Text 2"/>
          <p:cNvSpPr/>
          <p:nvPr/>
        </p:nvSpPr>
        <p:spPr>
          <a:xfrm>
            <a:off x="1323975" y="8210550"/>
            <a:ext cx="15811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85" dirty="0">
                <a:solidFill>
                  <a:srgbClr val="6C60A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vivo如果率先在中国市场清晰讲出“AI主动帮你在拍的时候留住那个感受”，</a:t>
            </a:r>
            <a:endParaRPr lang="en-US" sz="3685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8181975"/>
            <a:ext cx="295275" cy="257175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5950" y="6848475"/>
            <a:ext cx="38100" cy="695325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6848475"/>
            <a:ext cx="47625" cy="685800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325" y="1895475"/>
            <a:ext cx="17811750" cy="4695825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9000" y="2219325"/>
            <a:ext cx="2962275" cy="4267200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4100" y="2228850"/>
            <a:ext cx="4876800" cy="4391025"/>
          </a:xfrm>
          <a:prstGeom prst="rect">
            <a:avLst/>
          </a:prstGeom>
        </p:spPr>
      </p:pic>
      <p:pic>
        <p:nvPicPr>
          <p:cNvPr id="1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92175" y="2209800"/>
            <a:ext cx="790575" cy="695325"/>
          </a:xfrm>
          <a:prstGeom prst="rect">
            <a:avLst/>
          </a:prstGeom>
        </p:spPr>
      </p:pic>
      <p:pic>
        <p:nvPicPr>
          <p:cNvPr id="1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5550" y="2200275"/>
            <a:ext cx="742950" cy="676275"/>
          </a:xfrm>
          <a:prstGeom prst="rect">
            <a:avLst/>
          </a:prstGeom>
        </p:spPr>
      </p:pic>
      <p:pic>
        <p:nvPicPr>
          <p:cNvPr id="1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1950" y="1943100"/>
            <a:ext cx="7886700" cy="4495800"/>
          </a:xfrm>
          <a:prstGeom prst="rect">
            <a:avLst/>
          </a:prstGeom>
        </p:spPr>
      </p:pic>
      <p:sp>
        <p:nvSpPr>
          <p:cNvPr id="15" name="Text 3"/>
          <p:cNvSpPr/>
          <p:nvPr/>
        </p:nvSpPr>
        <p:spPr>
          <a:xfrm>
            <a:off x="9896475" y="6800850"/>
            <a:ext cx="5991225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7" dirty="0">
                <a:solidFill>
                  <a:srgbClr val="51504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华为、OPPO、小米的AI影像能力，集中在色彩还原、</a:t>
            </a:r>
            <a:endParaRPr lang="en-US" sz="1907" dirty="0"/>
          </a:p>
          <a:p>
            <a:pPr algn="l" indent="0" marL="0">
              <a:buNone/>
            </a:pPr>
            <a:r>
              <a:rPr lang="en-US" sz="1907" dirty="0">
                <a:solidFill>
                  <a:srgbClr val="51504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降噪合成、后期消除一一都是被动的，没有主动引导。</a:t>
            </a:r>
            <a:endParaRPr lang="en-US" sz="1907" dirty="0"/>
          </a:p>
        </p:txBody>
      </p:sp>
      <p:sp>
        <p:nvSpPr>
          <p:cNvPr id="16" name="Text 4"/>
          <p:cNvSpPr/>
          <p:nvPr/>
        </p:nvSpPr>
        <p:spPr>
          <a:xfrm>
            <a:off x="1238250" y="6800850"/>
            <a:ext cx="6467475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976" dirty="0">
                <a:solidFill>
                  <a:srgbClr val="5353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三星Galaxy S25有Shot Suggestions（实时构图引导）</a:t>
            </a:r>
            <a:endParaRPr lang="en-US" sz="1976" dirty="0"/>
          </a:p>
          <a:p>
            <a:pPr algn="r" indent="0" marL="0">
              <a:buNone/>
            </a:pPr>
            <a:r>
              <a:rPr lang="en-US" sz="1976" dirty="0">
                <a:solidFill>
                  <a:srgbClr val="5353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但在中国市场几乎没有传播声量，消费者感知约等于零。</a:t>
            </a:r>
            <a:endParaRPr lang="en-US" sz="1976" dirty="0"/>
          </a:p>
        </p:txBody>
      </p:sp>
      <p:sp>
        <p:nvSpPr>
          <p:cNvPr id="17" name="Text 5"/>
          <p:cNvSpPr/>
          <p:nvPr/>
        </p:nvSpPr>
        <p:spPr>
          <a:xfrm>
            <a:off x="819150" y="685800"/>
            <a:ext cx="17021175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849" b="1" dirty="0">
                <a:solidFill>
                  <a:srgbClr val="1E1E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“拍时介入”一一这是中国旗舰市场真实的竞争空白</a:t>
            </a:r>
            <a:endParaRPr lang="en-US" sz="58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942975" y="6619875"/>
            <a:ext cx="6715125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2025" dirty="0">
                <a:solidFill>
                  <a:srgbClr val="6363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不是因为他学会了构图，</a:t>
            </a:r>
            <a:endParaRPr lang="en-US" sz="2025" dirty="0"/>
          </a:p>
          <a:p>
            <a:pPr algn="l" indent="0" marL="0">
              <a:lnSpc>
                <a:spcPts val="3040"/>
              </a:lnSpc>
              <a:buNone/>
            </a:pPr>
            <a:r>
              <a:rPr lang="en-US" sz="2025" dirty="0">
                <a:solidFill>
                  <a:srgbClr val="6363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而是因为他有了一部在按快门那一刻就懂他感受的手机。</a:t>
            </a:r>
            <a:endParaRPr lang="en-US" sz="2025" dirty="0"/>
          </a:p>
        </p:txBody>
      </p:sp>
      <p:sp>
        <p:nvSpPr>
          <p:cNvPr id="4" name="Text 1"/>
          <p:cNvSpPr/>
          <p:nvPr/>
        </p:nvSpPr>
        <p:spPr>
          <a:xfrm>
            <a:off x="933450" y="2667000"/>
            <a:ext cx="8029575" cy="3228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683"/>
              </a:lnSpc>
              <a:buNone/>
            </a:pPr>
            <a:r>
              <a:rPr lang="en-US" sz="6814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让用户意识到：</a:t>
            </a:r>
            <a:endParaRPr lang="en-US" sz="6814" dirty="0"/>
          </a:p>
          <a:p>
            <a:pPr algn="l" indent="0" marL="0">
              <a:lnSpc>
                <a:spcPts val="8683"/>
              </a:lnSpc>
              <a:buNone/>
            </a:pPr>
            <a:r>
              <a:rPr lang="en-US" sz="6814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他是一个能用影像</a:t>
            </a:r>
            <a:endParaRPr lang="en-US" sz="6814" dirty="0"/>
          </a:p>
          <a:p>
            <a:pPr algn="l" indent="0" marL="0">
              <a:lnSpc>
                <a:spcPts val="8683"/>
              </a:lnSpc>
              <a:buNone/>
            </a:pPr>
            <a:r>
              <a:rPr lang="en-US" sz="6814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把感受讲清楚的人。</a:t>
            </a:r>
            <a:endParaRPr lang="en-US" sz="6814" dirty="0"/>
          </a:p>
        </p:txBody>
      </p:sp>
      <p:sp>
        <p:nvSpPr>
          <p:cNvPr id="5" name="Text 2"/>
          <p:cNvSpPr/>
          <p:nvPr/>
        </p:nvSpPr>
        <p:spPr>
          <a:xfrm>
            <a:off x="952500" y="1666875"/>
            <a:ext cx="627697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37"/>
              </a:lnSpc>
              <a:buNone/>
            </a:pPr>
            <a:r>
              <a:rPr lang="en-US" sz="3196" b="1" dirty="0">
                <a:solidFill>
                  <a:srgbClr val="43434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好照片之外，还有一件更重要的事</a:t>
            </a:r>
            <a:endParaRPr lang="en-US" sz="31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9600" y="4276725"/>
            <a:ext cx="816292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325"/>
              </a:lnSpc>
              <a:buNone/>
            </a:pPr>
            <a:r>
              <a:rPr lang="en-US" sz="7260" b="1" dirty="0">
                <a:solidFill>
                  <a:srgbClr val="2F2F2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feel 得到，</a:t>
            </a:r>
            <a:pPr algn="l" indent="0" marL="0">
              <a:lnSpc>
                <a:spcPts val="8325"/>
              </a:lnSpc>
              <a:buNone/>
            </a:pPr>
            <a:r>
              <a:rPr lang="en-US" sz="7260" b="1" dirty="0">
                <a:solidFill>
                  <a:srgbClr val="798AE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拍得到</a:t>
            </a:r>
            <a:endParaRPr lang="en-US" sz="72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1625" y="0"/>
            <a:ext cx="9096375" cy="10287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8675" y="7562850"/>
            <a:ext cx="739140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99"/>
              </a:lnSpc>
              <a:buNone/>
            </a:pPr>
            <a:r>
              <a:rPr lang="en-US" sz="2333" dirty="0">
                <a:solidFill>
                  <a:srgbClr val="6868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不是事后修补，不是生成一张“看起来不错”的照片一一</a:t>
            </a:r>
            <a:endParaRPr lang="en-US" sz="2333" dirty="0"/>
          </a:p>
          <a:p>
            <a:pPr algn="l" indent="0" marL="0">
              <a:lnSpc>
                <a:spcPts val="2899"/>
              </a:lnSpc>
              <a:buNone/>
            </a:pPr>
            <a:r>
              <a:rPr lang="en-US" sz="2333" dirty="0">
                <a:solidFill>
                  <a:srgbClr val="6868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是在那一刻，就把你感受到的东西留住。</a:t>
            </a:r>
            <a:endParaRPr lang="en-US" sz="2333" dirty="0"/>
          </a:p>
        </p:txBody>
      </p:sp>
      <p:sp>
        <p:nvSpPr>
          <p:cNvPr id="5" name="Text 2"/>
          <p:cNvSpPr/>
          <p:nvPr/>
        </p:nvSpPr>
        <p:spPr>
          <a:xfrm>
            <a:off x="828675" y="5810250"/>
            <a:ext cx="7077075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15"/>
              </a:lnSpc>
              <a:buNone/>
            </a:pPr>
            <a:r>
              <a:rPr lang="en-US" sz="2350" b="1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vivo想用技术做到的，是帮你在按下快门的那一刻，</a:t>
            </a:r>
            <a:endParaRPr lang="en-US" sz="2350" dirty="0"/>
          </a:p>
          <a:p>
            <a:pPr algn="l" indent="0" marL="0">
              <a:lnSpc>
                <a:spcPts val="3015"/>
              </a:lnSpc>
              <a:buNone/>
            </a:pPr>
            <a:r>
              <a:rPr lang="en-US" sz="2350" b="1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最大程度保留当下真实的感受一一那道光，那个人，</a:t>
            </a:r>
            <a:endParaRPr lang="en-US" sz="2350" dirty="0"/>
          </a:p>
          <a:p>
            <a:pPr algn="l" indent="0" marL="0">
              <a:lnSpc>
                <a:spcPts val="3015"/>
              </a:lnSpc>
              <a:buNone/>
            </a:pPr>
            <a:r>
              <a:rPr lang="en-US" sz="2350" b="1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那一秒的氛围。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809625" y="2143125"/>
            <a:ext cx="8943975" cy="3028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843"/>
              </a:lnSpc>
              <a:buNone/>
            </a:pPr>
            <a:r>
              <a:rPr lang="en-US" sz="9248" b="1" dirty="0">
                <a:solidFill>
                  <a:srgbClr val="2F2F2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感受到了，</a:t>
            </a:r>
            <a:endParaRPr lang="en-US" sz="9248" dirty="0"/>
          </a:p>
          <a:p>
            <a:pPr algn="l" indent="0" marL="0">
              <a:lnSpc>
                <a:spcPts val="11843"/>
              </a:lnSpc>
              <a:buNone/>
            </a:pPr>
            <a:r>
              <a:rPr lang="en-US" sz="9248" b="1" dirty="0">
                <a:solidFill>
                  <a:srgbClr val="2F2F2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就应该能拍到。</a:t>
            </a:r>
            <a:endParaRPr lang="en-US" sz="9248" dirty="0"/>
          </a:p>
        </p:txBody>
      </p:sp>
      <p:sp>
        <p:nvSpPr>
          <p:cNvPr id="7" name="Text 4"/>
          <p:cNvSpPr/>
          <p:nvPr/>
        </p:nvSpPr>
        <p:spPr>
          <a:xfrm>
            <a:off x="819150" y="1066800"/>
            <a:ext cx="54864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3090" b="1" dirty="0">
                <a:solidFill>
                  <a:srgbClr val="4C4C4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vivoXFuture 在做的这件事</a:t>
            </a:r>
            <a:endParaRPr lang="en-US" sz="3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FEDE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20575" y="1704975"/>
            <a:ext cx="6067425" cy="858202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1714500"/>
            <a:ext cx="5981700" cy="85725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96075" y="2733675"/>
            <a:ext cx="36004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5"/>
              </a:lnSpc>
              <a:buNone/>
            </a:pPr>
            <a:r>
              <a:rPr lang="en-US" sz="1800" dirty="0">
                <a:solidFill>
                  <a:srgbClr val="6160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一条纪实真人旁白片，让目标人群</a:t>
            </a:r>
            <a:endParaRPr lang="en-US" sz="1800" dirty="0"/>
          </a:p>
          <a:p>
            <a:pPr algn="l" indent="0" marL="0">
              <a:lnSpc>
                <a:spcPts val="2445"/>
              </a:lnSpc>
              <a:buNone/>
            </a:pPr>
            <a:r>
              <a:rPr lang="en-US" sz="1800" dirty="0">
                <a:solidFill>
                  <a:srgbClr val="6160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先感受到这件事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6686550" y="1952625"/>
            <a:ext cx="41148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4380" b="1" dirty="0">
                <a:solidFill>
                  <a:srgbClr val="2E2D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02·拍一条TVC</a:t>
            </a:r>
            <a:endParaRPr lang="en-US" sz="438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95450"/>
            <a:ext cx="6172200" cy="85915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2620625" y="2733675"/>
            <a:ext cx="38957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1875" dirty="0">
                <a:solidFill>
                  <a:srgbClr val="6060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在“拍照瞬间”定格感受的主视觉KV</a:t>
            </a:r>
            <a:endParaRPr lang="en-US" sz="1875" dirty="0"/>
          </a:p>
          <a:p>
            <a:pPr algn="l" indent="0" marL="0">
              <a:lnSpc>
                <a:spcPts val="2588"/>
              </a:lnSpc>
              <a:buNone/>
            </a:pPr>
            <a:r>
              <a:rPr lang="en-US" sz="1875" dirty="0">
                <a:solidFill>
                  <a:srgbClr val="6060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贯穿线上线下</a:t>
            </a:r>
            <a:endParaRPr lang="en-US" sz="1875" dirty="0"/>
          </a:p>
        </p:txBody>
      </p:sp>
      <p:sp>
        <p:nvSpPr>
          <p:cNvPr id="9" name="Text 4"/>
          <p:cNvSpPr/>
          <p:nvPr/>
        </p:nvSpPr>
        <p:spPr>
          <a:xfrm>
            <a:off x="12630150" y="1962150"/>
            <a:ext cx="374332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4065" dirty="0">
                <a:solidFill>
                  <a:srgbClr val="2525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03·做一组海报</a:t>
            </a:r>
            <a:endParaRPr lang="en-US" sz="4065" dirty="0"/>
          </a:p>
        </p:txBody>
      </p:sp>
      <p:sp>
        <p:nvSpPr>
          <p:cNvPr id="10" name="Text 5"/>
          <p:cNvSpPr/>
          <p:nvPr/>
        </p:nvSpPr>
        <p:spPr>
          <a:xfrm>
            <a:off x="561975" y="2733675"/>
            <a:ext cx="394335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36"/>
              </a:lnSpc>
              <a:buNone/>
            </a:pPr>
            <a:r>
              <a:rPr lang="en-US" sz="1797" dirty="0">
                <a:solidFill>
                  <a:srgbClr val="5858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Linksphotograph一—他的拍照哲学和</a:t>
            </a:r>
            <a:endParaRPr lang="en-US" sz="1797" dirty="0"/>
          </a:p>
          <a:p>
            <a:pPr algn="l" indent="0" marL="0">
              <a:lnSpc>
                <a:spcPts val="2236"/>
              </a:lnSpc>
              <a:buNone/>
            </a:pPr>
            <a:r>
              <a:rPr lang="en-US" sz="1797" dirty="0">
                <a:solidFill>
                  <a:srgbClr val="5858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这件事本来就是同一件事</a:t>
            </a:r>
            <a:endParaRPr lang="en-US" sz="1797" dirty="0"/>
          </a:p>
        </p:txBody>
      </p:sp>
      <p:sp>
        <p:nvSpPr>
          <p:cNvPr id="11" name="Text 6"/>
          <p:cNvSpPr/>
          <p:nvPr/>
        </p:nvSpPr>
        <p:spPr>
          <a:xfrm>
            <a:off x="571500" y="1962150"/>
            <a:ext cx="3257550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4058" b="1" dirty="0">
                <a:solidFill>
                  <a:srgbClr val="2B2B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01·请一个人</a:t>
            </a:r>
            <a:endParaRPr lang="en-US" sz="4058" dirty="0"/>
          </a:p>
        </p:txBody>
      </p:sp>
      <p:sp>
        <p:nvSpPr>
          <p:cNvPr id="12" name="Text 7"/>
          <p:cNvSpPr/>
          <p:nvPr/>
        </p:nvSpPr>
        <p:spPr>
          <a:xfrm>
            <a:off x="476250" y="600075"/>
            <a:ext cx="7848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231"/>
              </a:lnSpc>
              <a:buNone/>
            </a:pPr>
            <a:r>
              <a:rPr lang="en-US" sz="4995" b="1" dirty="0">
                <a:solidFill>
                  <a:srgbClr val="2121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围绕这件事，我们做三件事</a:t>
            </a:r>
            <a:endParaRPr lang="en-US" sz="4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6F5F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9350" y="2752725"/>
            <a:ext cx="95250" cy="1809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0"/>
            <a:ext cx="10820400" cy="102870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1475" y="0"/>
            <a:ext cx="561975" cy="20002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50" y="180975"/>
            <a:ext cx="11934825" cy="10067925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42975" y="7362825"/>
            <a:ext cx="40767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64"/>
              </a:lnSpc>
              <a:buNone/>
            </a:pPr>
            <a:r>
              <a:rPr lang="en-US" sz="2076" dirty="0">
                <a:solidFill>
                  <a:srgbClr val="6261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不是代言关系，是一个创意因果。</a:t>
            </a:r>
            <a:endParaRPr lang="en-US" sz="2076" dirty="0"/>
          </a:p>
        </p:txBody>
      </p:sp>
      <p:sp>
        <p:nvSpPr>
          <p:cNvPr id="8" name="Text 2"/>
          <p:cNvSpPr/>
          <p:nvPr/>
        </p:nvSpPr>
        <p:spPr>
          <a:xfrm>
            <a:off x="933450" y="6076950"/>
            <a:ext cx="531495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42"/>
              </a:lnSpc>
              <a:buNone/>
            </a:pPr>
            <a:r>
              <a:rPr lang="en-US" sz="2205" dirty="0">
                <a:solidFill>
                  <a:srgbClr val="5959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他的拍照哲学和vivoXFuture的产品哲学，</a:t>
            </a:r>
            <a:endParaRPr lang="en-US" sz="2205" dirty="0"/>
          </a:p>
          <a:p>
            <a:pPr algn="l" indent="0" marL="0">
              <a:lnSpc>
                <a:spcPts val="2742"/>
              </a:lnSpc>
              <a:buNone/>
            </a:pPr>
            <a:r>
              <a:rPr lang="en-US" sz="2205" dirty="0">
                <a:solidFill>
                  <a:srgbClr val="5959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本来就应该是同一件事。</a:t>
            </a:r>
            <a:endParaRPr lang="en-US" sz="2205" dirty="0"/>
          </a:p>
        </p:txBody>
      </p:sp>
      <p:sp>
        <p:nvSpPr>
          <p:cNvPr id="9" name="Text 3"/>
          <p:cNvSpPr/>
          <p:nvPr/>
        </p:nvSpPr>
        <p:spPr>
          <a:xfrm>
            <a:off x="933450" y="4914900"/>
            <a:ext cx="461010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92"/>
              </a:lnSpc>
              <a:buNone/>
            </a:pPr>
            <a:r>
              <a:rPr lang="en-US" sz="2244" dirty="0">
                <a:solidFill>
                  <a:srgbClr val="5454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这不是Campaign借来的一句话——</a:t>
            </a:r>
            <a:endParaRPr lang="en-US" sz="2244" dirty="0"/>
          </a:p>
          <a:p>
            <a:pPr algn="l" indent="0" marL="0">
              <a:lnSpc>
                <a:spcPts val="3092"/>
              </a:lnSpc>
              <a:buNone/>
            </a:pPr>
            <a:r>
              <a:rPr lang="en-US" sz="2244" dirty="0">
                <a:solidFill>
                  <a:srgbClr val="5454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这就是他一直在说的。</a:t>
            </a:r>
            <a:endParaRPr lang="en-US" sz="2244" dirty="0"/>
          </a:p>
        </p:txBody>
      </p:sp>
      <p:sp>
        <p:nvSpPr>
          <p:cNvPr id="10" name="Text 4"/>
          <p:cNvSpPr/>
          <p:nvPr/>
        </p:nvSpPr>
        <p:spPr>
          <a:xfrm>
            <a:off x="933450" y="3771900"/>
            <a:ext cx="49149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65"/>
              </a:lnSpc>
              <a:buNone/>
            </a:pPr>
            <a:r>
              <a:rPr lang="en-US" sz="2141" dirty="0">
                <a:solidFill>
                  <a:srgbClr val="6060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他在自己的创作里一直在说“情绪第一，</a:t>
            </a:r>
            <a:endParaRPr lang="en-US" sz="2141" dirty="0"/>
          </a:p>
          <a:p>
            <a:pPr algn="l" indent="0" marL="0">
              <a:lnSpc>
                <a:spcPts val="2665"/>
              </a:lnSpc>
              <a:buNone/>
            </a:pPr>
            <a:r>
              <a:rPr lang="en-US" sz="2141" dirty="0">
                <a:solidFill>
                  <a:srgbClr val="6060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技巧第二”。</a:t>
            </a:r>
            <a:endParaRPr lang="en-US" sz="2141" dirty="0"/>
          </a:p>
        </p:txBody>
      </p:sp>
      <p:sp>
        <p:nvSpPr>
          <p:cNvPr id="11" name="Text 5"/>
          <p:cNvSpPr/>
          <p:nvPr/>
        </p:nvSpPr>
        <p:spPr>
          <a:xfrm>
            <a:off x="942975" y="2447925"/>
            <a:ext cx="490537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2082" dirty="0">
                <a:solidFill>
                  <a:srgbClr val="6665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小红书知名摄影博主。风格是情绪光线、</a:t>
            </a:r>
            <a:endParaRPr lang="en-US" sz="2082" dirty="0"/>
          </a:p>
          <a:p>
            <a:pPr algn="l" indent="0" marL="0">
              <a:lnSpc>
                <a:spcPts val="2588"/>
              </a:lnSpc>
              <a:buNone/>
            </a:pPr>
            <a:r>
              <a:rPr lang="en-US" sz="2082" dirty="0">
                <a:solidFill>
                  <a:srgbClr val="6665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真实构图、不刻意的瞬间。</a:t>
            </a:r>
            <a:endParaRPr lang="en-US" sz="2082" dirty="0"/>
          </a:p>
        </p:txBody>
      </p:sp>
      <p:sp>
        <p:nvSpPr>
          <p:cNvPr id="12" name="Text 6"/>
          <p:cNvSpPr/>
          <p:nvPr/>
        </p:nvSpPr>
        <p:spPr>
          <a:xfrm>
            <a:off x="933450" y="8124825"/>
            <a:ext cx="598170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74"/>
              </a:lnSpc>
              <a:buNone/>
            </a:pPr>
            <a:r>
              <a:rPr lang="en-US" sz="2202" dirty="0">
                <a:solidFill>
                  <a:srgbClr val="5757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发布日他的reveal帖，因为有这个因果才成立一</a:t>
            </a:r>
            <a:endParaRPr lang="en-US" sz="2202" dirty="0"/>
          </a:p>
          <a:p>
            <a:pPr algn="l" indent="0" marL="0">
              <a:lnSpc>
                <a:spcPts val="2974"/>
              </a:lnSpc>
              <a:buNone/>
            </a:pPr>
            <a:r>
              <a:rPr lang="en-US" sz="2202" dirty="0">
                <a:solidFill>
                  <a:srgbClr val="5757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否则它只是一条普通的明星广告。</a:t>
            </a:r>
            <a:endParaRPr lang="en-US" sz="2202" dirty="0"/>
          </a:p>
        </p:txBody>
      </p:sp>
      <p:sp>
        <p:nvSpPr>
          <p:cNvPr id="13" name="Text 7"/>
          <p:cNvSpPr/>
          <p:nvPr/>
        </p:nvSpPr>
        <p:spPr>
          <a:xfrm>
            <a:off x="838200" y="952500"/>
            <a:ext cx="9486900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750"/>
              </a:lnSpc>
              <a:buNone/>
            </a:pPr>
            <a:r>
              <a:rPr lang="en-US" sz="6015" b="1" dirty="0">
                <a:solidFill>
                  <a:srgbClr val="19191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为什么是Linksphotograph</a:t>
            </a:r>
            <a:endParaRPr lang="en-US" sz="60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14375" y="9496425"/>
            <a:ext cx="16887825" cy="9525"/>
          </a:xfrm>
          <a:prstGeom prst="rect">
            <a:avLst/>
          </a:prstGeom>
          <a:solidFill>
            <a:srgbClr val="8996C3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0" y="7172325"/>
            <a:ext cx="3514725" cy="19431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400" y="7162800"/>
            <a:ext cx="3476625" cy="195262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450" y="7162800"/>
            <a:ext cx="3609975" cy="19526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075" y="7477125"/>
            <a:ext cx="28575" cy="1247775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50" y="5648325"/>
            <a:ext cx="57150" cy="64770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4591050"/>
            <a:ext cx="57150" cy="647700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3810000"/>
            <a:ext cx="57150" cy="447675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3971925" y="8429625"/>
            <a:ext cx="10096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36"/>
              </a:lnSpc>
              <a:buNone/>
            </a:pPr>
            <a:r>
              <a:rPr lang="en-US" sz="1928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投放版本</a:t>
            </a:r>
            <a:endParaRPr lang="en-US" sz="1928" dirty="0"/>
          </a:p>
        </p:txBody>
      </p:sp>
      <p:sp>
        <p:nvSpPr>
          <p:cNvPr id="12" name="Text 2"/>
          <p:cNvSpPr/>
          <p:nvPr/>
        </p:nvSpPr>
        <p:spPr>
          <a:xfrm>
            <a:off x="3981450" y="7915275"/>
            <a:ext cx="20002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475" b="1" dirty="0">
                <a:solidFill>
                  <a:srgbClr val="45454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15秒/30秒</a:t>
            </a:r>
            <a:endParaRPr lang="en-US" sz="2475" dirty="0"/>
          </a:p>
        </p:txBody>
      </p:sp>
      <p:sp>
        <p:nvSpPr>
          <p:cNvPr id="13" name="Text 3"/>
          <p:cNvSpPr/>
          <p:nvPr/>
        </p:nvSpPr>
        <p:spPr>
          <a:xfrm>
            <a:off x="2171700" y="7962900"/>
            <a:ext cx="8191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775"/>
              </a:lnSpc>
              <a:buNone/>
            </a:pPr>
            <a:r>
              <a:rPr lang="en-US" sz="6180" b="1" dirty="0">
                <a:solidFill>
                  <a:srgbClr val="2525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秒</a:t>
            </a:r>
            <a:endParaRPr lang="en-US" sz="6180" dirty="0"/>
          </a:p>
        </p:txBody>
      </p:sp>
      <p:sp>
        <p:nvSpPr>
          <p:cNvPr id="14" name="Text 4"/>
          <p:cNvSpPr/>
          <p:nvPr/>
        </p:nvSpPr>
        <p:spPr>
          <a:xfrm>
            <a:off x="3971925" y="7467600"/>
            <a:ext cx="685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58"/>
              </a:lnSpc>
              <a:buNone/>
            </a:pPr>
            <a:r>
              <a:rPr lang="en-US" sz="1746" dirty="0">
                <a:solidFill>
                  <a:srgbClr val="6A6A6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可剪出</a:t>
            </a:r>
            <a:endParaRPr lang="en-US" sz="1746" dirty="0"/>
          </a:p>
        </p:txBody>
      </p:sp>
      <p:sp>
        <p:nvSpPr>
          <p:cNvPr id="15" name="Text 5"/>
          <p:cNvSpPr/>
          <p:nvPr/>
        </p:nvSpPr>
        <p:spPr>
          <a:xfrm>
            <a:off x="714375" y="7791450"/>
            <a:ext cx="140970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050"/>
              </a:lnSpc>
              <a:buNone/>
            </a:pPr>
            <a:r>
              <a:rPr lang="en-US" sz="9375" b="1" dirty="0">
                <a:solidFill>
                  <a:srgbClr val="0E0E0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90</a:t>
            </a:r>
            <a:endParaRPr lang="en-US" sz="9375" dirty="0"/>
          </a:p>
        </p:txBody>
      </p:sp>
      <p:sp>
        <p:nvSpPr>
          <p:cNvPr id="16" name="Text 6"/>
          <p:cNvSpPr/>
          <p:nvPr/>
        </p:nvSpPr>
        <p:spPr>
          <a:xfrm>
            <a:off x="752475" y="7448550"/>
            <a:ext cx="7048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785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主版本</a:t>
            </a:r>
            <a:endParaRPr lang="en-US" sz="1785" dirty="0"/>
          </a:p>
        </p:txBody>
      </p:sp>
      <p:sp>
        <p:nvSpPr>
          <p:cNvPr id="17" name="Text 7"/>
          <p:cNvSpPr/>
          <p:nvPr/>
        </p:nvSpPr>
        <p:spPr>
          <a:xfrm>
            <a:off x="762000" y="7029450"/>
            <a:ext cx="71437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63" b="1" dirty="0">
                <a:solidFill>
                  <a:srgbClr val="3F3F3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时长：</a:t>
            </a:r>
            <a:endParaRPr lang="en-US" sz="1763" dirty="0"/>
          </a:p>
        </p:txBody>
      </p:sp>
      <p:sp>
        <p:nvSpPr>
          <p:cNvPr id="18" name="Text 8"/>
          <p:cNvSpPr/>
          <p:nvPr/>
        </p:nvSpPr>
        <p:spPr>
          <a:xfrm>
            <a:off x="1019175" y="5600700"/>
            <a:ext cx="421005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2010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旁白的语气是平的，不煽情，像在和</a:t>
            </a:r>
            <a:endParaRPr lang="en-US" sz="2010" dirty="0"/>
          </a:p>
          <a:p>
            <a:pPr algn="l" indent="0" marL="0">
              <a:lnSpc>
                <a:spcPts val="2501"/>
              </a:lnSpc>
              <a:buNone/>
            </a:pPr>
            <a:r>
              <a:rPr lang="en-US" sz="2010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一个朋友说话。</a:t>
            </a:r>
            <a:endParaRPr lang="en-US" sz="2010" dirty="0"/>
          </a:p>
        </p:txBody>
      </p:sp>
      <p:sp>
        <p:nvSpPr>
          <p:cNvPr id="19" name="Text 9"/>
          <p:cNvSpPr/>
          <p:nvPr/>
        </p:nvSpPr>
        <p:spPr>
          <a:xfrm>
            <a:off x="1019175" y="4524375"/>
            <a:ext cx="4819650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44"/>
              </a:lnSpc>
              <a:buNone/>
            </a:pPr>
            <a:r>
              <a:rPr lang="en-US" sz="2025" dirty="0">
                <a:solidFill>
                  <a:srgbClr val="70707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一个有真实拍照哲学的人，说出大多数人</a:t>
            </a:r>
            <a:endParaRPr lang="en-US" sz="2025" dirty="0"/>
          </a:p>
          <a:p>
            <a:pPr algn="l" indent="0" marL="0">
              <a:lnSpc>
                <a:spcPts val="2644"/>
              </a:lnSpc>
              <a:buNone/>
            </a:pPr>
            <a:r>
              <a:rPr lang="en-US" sz="2025" dirty="0">
                <a:solidFill>
                  <a:srgbClr val="70707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感受过却说不出来的事。</a:t>
            </a:r>
            <a:endParaRPr lang="en-US" sz="2025" dirty="0"/>
          </a:p>
        </p:txBody>
      </p:sp>
      <p:sp>
        <p:nvSpPr>
          <p:cNvPr id="20" name="Text 10"/>
          <p:cNvSpPr/>
          <p:nvPr/>
        </p:nvSpPr>
        <p:spPr>
          <a:xfrm>
            <a:off x="1028700" y="3838575"/>
            <a:ext cx="38195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4"/>
              </a:lnSpc>
              <a:buNone/>
            </a:pPr>
            <a:r>
              <a:rPr lang="en-US" sz="1945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不是产品演示，不是功能说明书。</a:t>
            </a:r>
            <a:endParaRPr lang="en-US" sz="1945" dirty="0"/>
          </a:p>
        </p:txBody>
      </p:sp>
      <p:sp>
        <p:nvSpPr>
          <p:cNvPr id="21" name="Text 11"/>
          <p:cNvSpPr/>
          <p:nvPr/>
        </p:nvSpPr>
        <p:spPr>
          <a:xfrm>
            <a:off x="752475" y="2476500"/>
            <a:ext cx="48577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54"/>
              </a:lnSpc>
              <a:buNone/>
            </a:pPr>
            <a:r>
              <a:rPr lang="en-US" sz="2100" dirty="0">
                <a:solidFill>
                  <a:srgbClr val="6B6B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镜头跟随他拍照，他用自己的话说情绪</a:t>
            </a:r>
            <a:endParaRPr lang="en-US" sz="2100" dirty="0"/>
          </a:p>
          <a:p>
            <a:pPr algn="l" indent="0" marL="0">
              <a:lnSpc>
                <a:spcPts val="2754"/>
              </a:lnSpc>
              <a:buNone/>
            </a:pPr>
            <a:r>
              <a:rPr lang="en-US" sz="2100" dirty="0">
                <a:solidFill>
                  <a:srgbClr val="6B6B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和照片之间真实存在的落差。</a:t>
            </a:r>
            <a:endParaRPr lang="en-US" sz="2100" dirty="0"/>
          </a:p>
        </p:txBody>
      </p:sp>
      <p:sp>
        <p:nvSpPr>
          <p:cNvPr id="22" name="Text 12"/>
          <p:cNvSpPr/>
          <p:nvPr/>
        </p:nvSpPr>
        <p:spPr>
          <a:xfrm>
            <a:off x="762000" y="2000250"/>
            <a:ext cx="412432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97"/>
              </a:lnSpc>
              <a:buNone/>
            </a:pPr>
            <a:r>
              <a:rPr lang="en-US" sz="2626" b="1" dirty="0">
                <a:solidFill>
                  <a:srgbClr val="3A3A3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片型：纪实真人旁白型一—</a:t>
            </a:r>
            <a:endParaRPr lang="en-US" sz="2626" dirty="0"/>
          </a:p>
        </p:txBody>
      </p:sp>
      <p:sp>
        <p:nvSpPr>
          <p:cNvPr id="23" name="Text 13"/>
          <p:cNvSpPr/>
          <p:nvPr/>
        </p:nvSpPr>
        <p:spPr>
          <a:xfrm>
            <a:off x="657225" y="752475"/>
            <a:ext cx="11306175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967"/>
              </a:lnSpc>
              <a:buNone/>
            </a:pPr>
            <a:r>
              <a:rPr lang="en-US" sz="4544" b="1" dirty="0">
                <a:solidFill>
                  <a:srgbClr val="24232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TVC：一个拍照的人，说他拍照时在想什么</a:t>
            </a:r>
            <a:endParaRPr lang="en-US" sz="45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00" y="6800850"/>
            <a:ext cx="6534150" cy="328612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71500" y="8610600"/>
            <a:ext cx="888682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700"/>
              </a:lnSpc>
              <a:buNone/>
            </a:pPr>
            <a:r>
              <a:rPr lang="en-US" sz="8730" b="1" dirty="0">
                <a:solidFill>
                  <a:srgbClr val="45444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feel得到，拍得到</a:t>
            </a:r>
            <a:endParaRPr lang="en-US" sz="8730" dirty="0"/>
          </a:p>
        </p:txBody>
      </p:sp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8372475"/>
            <a:ext cx="10763250" cy="1905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90550" y="6953250"/>
            <a:ext cx="49530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66"/>
              </a:lnSpc>
              <a:buNone/>
            </a:pPr>
            <a:r>
              <a:rPr lang="en-US" sz="2317" b="1" dirty="0">
                <a:solidFill>
                  <a:srgbClr val="6D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vivoXFuture做的，也是这件事。</a:t>
            </a:r>
            <a:endParaRPr lang="en-US" sz="2317" dirty="0"/>
          </a:p>
          <a:p>
            <a:pPr algn="l" indent="0" marL="0">
              <a:lnSpc>
                <a:spcPts val="2966"/>
              </a:lnSpc>
              <a:buNone/>
            </a:pPr>
            <a:r>
              <a:rPr lang="en-US" sz="2317" b="1" dirty="0">
                <a:solidFill>
                  <a:srgbClr val="6D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那个角度，那个光，</a:t>
            </a:r>
            <a:endParaRPr lang="en-US" sz="2317" dirty="0"/>
          </a:p>
          <a:p>
            <a:pPr algn="l" indent="0" marL="0">
              <a:lnSpc>
                <a:spcPts val="2966"/>
              </a:lnSpc>
              <a:buNone/>
            </a:pPr>
            <a:r>
              <a:rPr lang="en-US" sz="2317" b="1" dirty="0">
                <a:solidFill>
                  <a:srgbClr val="6D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让那个人，还是你感受到的那个人。</a:t>
            </a:r>
            <a:endParaRPr lang="en-US" sz="2317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11000" y="3467100"/>
            <a:ext cx="6296025" cy="3200400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3429000"/>
            <a:ext cx="11125200" cy="3314700"/>
          </a:xfrm>
          <a:prstGeom prst="rect">
            <a:avLst/>
          </a:prstGeom>
        </p:spPr>
      </p:pic>
      <p:pic>
        <p:nvPicPr>
          <p:cNvPr id="1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1925" y="133350"/>
            <a:ext cx="6524625" cy="3219450"/>
          </a:xfrm>
          <a:prstGeom prst="rect">
            <a:avLst/>
          </a:prstGeom>
        </p:spPr>
      </p:pic>
      <p:sp>
        <p:nvSpPr>
          <p:cNvPr id="11" name="Text 2"/>
          <p:cNvSpPr/>
          <p:nvPr/>
        </p:nvSpPr>
        <p:spPr>
          <a:xfrm>
            <a:off x="600075" y="4905375"/>
            <a:ext cx="3981450" cy="16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04"/>
              </a:lnSpc>
              <a:buNone/>
            </a:pPr>
            <a:r>
              <a:rPr lang="en-US" sz="2339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好照片做的事就是尽量。</a:t>
            </a:r>
            <a:endParaRPr lang="en-US" sz="2339" dirty="0"/>
          </a:p>
          <a:p>
            <a:pPr algn="l" indent="0" marL="0">
              <a:lnSpc>
                <a:spcPts val="2904"/>
              </a:lnSpc>
              <a:buNone/>
            </a:pPr>
            <a:r>
              <a:rPr lang="en-US" sz="2339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留住真实，</a:t>
            </a:r>
            <a:endParaRPr lang="en-US" sz="2339" dirty="0"/>
          </a:p>
          <a:p>
            <a:pPr algn="l" indent="0" marL="0">
              <a:lnSpc>
                <a:spcPts val="2904"/>
              </a:lnSpc>
              <a:buNone/>
            </a:pPr>
            <a:r>
              <a:rPr lang="en-US" sz="2339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留住当下的光影，</a:t>
            </a:r>
            <a:endParaRPr lang="en-US" sz="2339" dirty="0"/>
          </a:p>
          <a:p>
            <a:pPr algn="l" indent="0" marL="0">
              <a:lnSpc>
                <a:spcPts val="2904"/>
              </a:lnSpc>
              <a:buNone/>
            </a:pPr>
            <a:r>
              <a:rPr lang="en-US" sz="2339" dirty="0">
                <a:solidFill>
                  <a:srgbClr val="6C6C6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留住那个人，最真实的状态。</a:t>
            </a:r>
            <a:endParaRPr lang="en-US" sz="2339" dirty="0"/>
          </a:p>
        </p:txBody>
      </p:sp>
      <p:sp>
        <p:nvSpPr>
          <p:cNvPr id="12" name="Text 3"/>
          <p:cNvSpPr/>
          <p:nvPr/>
        </p:nvSpPr>
        <p:spPr>
          <a:xfrm>
            <a:off x="600075" y="3648075"/>
            <a:ext cx="3362325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88"/>
              </a:lnSpc>
              <a:buNone/>
            </a:pPr>
            <a:r>
              <a:rPr lang="en-US" sz="2334" b="1" dirty="0">
                <a:solidFill>
                  <a:srgbClr val="6A6A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那一刻你感受到了什么，</a:t>
            </a:r>
            <a:endParaRPr lang="en-US" sz="2334" dirty="0"/>
          </a:p>
          <a:p>
            <a:pPr algn="l" indent="0" marL="0">
              <a:lnSpc>
                <a:spcPts val="2988"/>
              </a:lnSpc>
              <a:buNone/>
            </a:pPr>
            <a:r>
              <a:rPr lang="en-US" sz="2334" b="1" dirty="0">
                <a:solidFill>
                  <a:srgbClr val="6A6A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有多想把它留下来。</a:t>
            </a:r>
            <a:endParaRPr lang="en-US" sz="2334" dirty="0"/>
          </a:p>
        </p:txBody>
      </p:sp>
      <p:sp>
        <p:nvSpPr>
          <p:cNvPr id="13" name="Text 4"/>
          <p:cNvSpPr/>
          <p:nvPr/>
        </p:nvSpPr>
        <p:spPr>
          <a:xfrm>
            <a:off x="600075" y="2000250"/>
            <a:ext cx="275272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02"/>
              </a:lnSpc>
              <a:buNone/>
            </a:pPr>
            <a:r>
              <a:rPr lang="en-US" sz="2336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拍照的时候，</a:t>
            </a:r>
            <a:endParaRPr lang="en-US" sz="2336" dirty="0"/>
          </a:p>
          <a:p>
            <a:pPr algn="l" indent="0" marL="0">
              <a:lnSpc>
                <a:spcPts val="3002"/>
              </a:lnSpc>
              <a:buNone/>
            </a:pPr>
            <a:r>
              <a:rPr lang="en-US" sz="2336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我从来不先想技巧。</a:t>
            </a:r>
            <a:endParaRPr lang="en-US" sz="2336" dirty="0"/>
          </a:p>
          <a:p>
            <a:pPr algn="l" indent="0" marL="0">
              <a:lnSpc>
                <a:spcPts val="3002"/>
              </a:lnSpc>
              <a:buNone/>
            </a:pPr>
            <a:r>
              <a:rPr lang="en-US" sz="2336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情绪才是第一位的。</a:t>
            </a:r>
            <a:endParaRPr lang="en-US" sz="2336" dirty="0"/>
          </a:p>
        </p:txBody>
      </p:sp>
      <p:sp>
        <p:nvSpPr>
          <p:cNvPr id="14" name="Text 5"/>
          <p:cNvSpPr/>
          <p:nvPr/>
        </p:nvSpPr>
        <p:spPr>
          <a:xfrm>
            <a:off x="523875" y="409575"/>
            <a:ext cx="46005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400"/>
              </a:lnSpc>
              <a:buNone/>
            </a:pPr>
            <a:r>
              <a:rPr lang="en-US" sz="8730" b="1" dirty="0">
                <a:solidFill>
                  <a:srgbClr val="3F3F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脚本核心</a:t>
            </a:r>
            <a:endParaRPr lang="en-US" sz="87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0000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4950" y="0"/>
            <a:ext cx="9163050" cy="102870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5" y="876300"/>
            <a:ext cx="6048375" cy="80581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8100" y="7810500"/>
            <a:ext cx="457200" cy="42862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4725" y="7810500"/>
            <a:ext cx="466725" cy="4286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7625" y="1628775"/>
            <a:ext cx="457200" cy="43815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44250" y="1628775"/>
            <a:ext cx="485775" cy="43815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34475" cy="10287000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685800" y="8220075"/>
            <a:ext cx="61817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62"/>
              </a:lnSpc>
              <a:buNone/>
            </a:pPr>
            <a:r>
              <a:rPr lang="en-US" sz="2248" dirty="0">
                <a:solidFill>
                  <a:srgbClr val="6060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线上线下统一主视觉语言，贯穿发布节点前后。</a:t>
            </a:r>
            <a:endParaRPr lang="en-US" sz="2248" dirty="0"/>
          </a:p>
        </p:txBody>
      </p:sp>
      <p:pic>
        <p:nvPicPr>
          <p:cNvPr id="1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" y="7886700"/>
            <a:ext cx="4495800" cy="76200"/>
          </a:xfrm>
          <a:prstGeom prst="rect">
            <a:avLst/>
          </a:prstGeom>
        </p:spPr>
      </p:pic>
      <p:sp>
        <p:nvSpPr>
          <p:cNvPr id="12" name="Text 2"/>
          <p:cNvSpPr/>
          <p:nvPr/>
        </p:nvSpPr>
        <p:spPr>
          <a:xfrm>
            <a:off x="685800" y="7086600"/>
            <a:ext cx="3981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82"/>
              </a:lnSpc>
              <a:buNone/>
            </a:pPr>
            <a:r>
              <a:rPr lang="en-US" sz="2392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标语落地：feel得到，拍得到</a:t>
            </a:r>
            <a:endParaRPr lang="en-US" sz="2392" dirty="0"/>
          </a:p>
        </p:txBody>
      </p:sp>
      <p:pic>
        <p:nvPicPr>
          <p:cNvPr id="1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" y="6724650"/>
            <a:ext cx="4495800" cy="85725"/>
          </a:xfrm>
          <a:prstGeom prst="rect">
            <a:avLst/>
          </a:prstGeom>
        </p:spPr>
      </p:pic>
      <p:sp>
        <p:nvSpPr>
          <p:cNvPr id="14" name="Text 3"/>
          <p:cNvSpPr/>
          <p:nvPr/>
        </p:nvSpPr>
        <p:spPr>
          <a:xfrm>
            <a:off x="695325" y="5972175"/>
            <a:ext cx="700087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73" dirty="0">
                <a:solidFill>
                  <a:srgbClr val="6564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不是“完美的照片”，是“那一刻真实存在的感受”。</a:t>
            </a:r>
            <a:endParaRPr lang="en-US" sz="2273" dirty="0"/>
          </a:p>
        </p:txBody>
      </p:sp>
      <p:pic>
        <p:nvPicPr>
          <p:cNvPr id="1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5591175"/>
            <a:ext cx="4429125" cy="19050"/>
          </a:xfrm>
          <a:prstGeom prst="rect">
            <a:avLst/>
          </a:prstGeom>
        </p:spPr>
      </p:pic>
      <p:sp>
        <p:nvSpPr>
          <p:cNvPr id="16" name="Text 4"/>
          <p:cNvSpPr/>
          <p:nvPr/>
        </p:nvSpPr>
        <p:spPr>
          <a:xfrm>
            <a:off x="685800" y="4772025"/>
            <a:ext cx="26670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06"/>
              </a:lnSpc>
              <a:buNone/>
            </a:pPr>
            <a:r>
              <a:rPr lang="en-US" sz="2263" dirty="0">
                <a:solidFill>
                  <a:srgbClr val="5C5C5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画面克制，不做作。</a:t>
            </a:r>
            <a:endParaRPr lang="en-US" sz="2263" dirty="0"/>
          </a:p>
        </p:txBody>
      </p:sp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700" y="4419600"/>
            <a:ext cx="4505325" cy="85725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685800" y="3133725"/>
            <a:ext cx="6715125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91"/>
              </a:lnSpc>
              <a:buNone/>
            </a:pPr>
            <a:r>
              <a:rPr lang="en-US" sz="2331" dirty="0">
                <a:solidFill>
                  <a:srgbClr val="5858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主视觉方向：拍照瞬间的定格一—</a:t>
            </a:r>
            <a:endParaRPr lang="en-US" sz="2331" dirty="0"/>
          </a:p>
          <a:p>
            <a:pPr algn="l" indent="0" marL="0">
              <a:lnSpc>
                <a:spcPts val="3391"/>
              </a:lnSpc>
              <a:buNone/>
            </a:pPr>
            <a:r>
              <a:rPr lang="en-US" sz="2331" dirty="0">
                <a:solidFill>
                  <a:srgbClr val="5858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取景框里的那道光、那个人、那一秒的真实状态。</a:t>
            </a:r>
            <a:endParaRPr lang="en-US" sz="2331" dirty="0"/>
          </a:p>
        </p:txBody>
      </p:sp>
      <p:sp>
        <p:nvSpPr>
          <p:cNvPr id="19" name="Text 6"/>
          <p:cNvSpPr/>
          <p:nvPr/>
        </p:nvSpPr>
        <p:spPr>
          <a:xfrm>
            <a:off x="695325" y="1552575"/>
            <a:ext cx="774382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54"/>
              </a:lnSpc>
              <a:buNone/>
            </a:pPr>
            <a:r>
              <a:rPr lang="en-US" sz="4437" dirty="0">
                <a:solidFill>
                  <a:srgbClr val="2828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KV：定格按快门那一刻的感受</a:t>
            </a:r>
            <a:endParaRPr lang="en-US" sz="44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AF9F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63400" y="5524500"/>
            <a:ext cx="5667375" cy="41529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5524500"/>
            <a:ext cx="5324475" cy="41529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5524500"/>
            <a:ext cx="5057775" cy="41338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4962525"/>
            <a:ext cx="17154525" cy="38100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3716000" y="4029075"/>
            <a:ext cx="336232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96"/>
              </a:lnSpc>
              <a:buNone/>
            </a:pPr>
            <a:r>
              <a:rPr lang="en-US" sz="1948" dirty="0">
                <a:solidFill>
                  <a:srgbClr val="5858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持续·真实照片说话，</a:t>
            </a:r>
            <a:endParaRPr lang="en-US" sz="1948" dirty="0"/>
          </a:p>
          <a:p>
            <a:pPr algn="l" indent="0" marL="0">
              <a:lnSpc>
                <a:spcPts val="2596"/>
              </a:lnSpc>
              <a:buNone/>
            </a:pPr>
            <a:r>
              <a:rPr lang="en-US" sz="1948" dirty="0">
                <a:solidFill>
                  <a:srgbClr val="5858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KOC内容证明产品兑现了承诺</a:t>
            </a:r>
            <a:endParaRPr lang="en-US" sz="1948" dirty="0"/>
          </a:p>
        </p:txBody>
      </p:sp>
      <p:sp>
        <p:nvSpPr>
          <p:cNvPr id="8" name="Text 2"/>
          <p:cNvSpPr/>
          <p:nvPr/>
        </p:nvSpPr>
        <p:spPr>
          <a:xfrm>
            <a:off x="12353925" y="3867150"/>
            <a:ext cx="1133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75"/>
              </a:lnSpc>
              <a:buNone/>
            </a:pPr>
            <a:r>
              <a:rPr lang="en-US" sz="7718" b="1" dirty="0">
                <a:solidFill>
                  <a:srgbClr val="16161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7718" dirty="0"/>
          </a:p>
        </p:txBody>
      </p:sp>
      <p:sp>
        <p:nvSpPr>
          <p:cNvPr id="9" name="Text 3"/>
          <p:cNvSpPr/>
          <p:nvPr/>
        </p:nvSpPr>
        <p:spPr>
          <a:xfrm>
            <a:off x="7762875" y="4019550"/>
            <a:ext cx="2486025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7"/>
              </a:lnSpc>
              <a:buNone/>
            </a:pPr>
            <a:r>
              <a:rPr lang="en-US" sz="1998" b="1" dirty="0">
                <a:solidFill>
                  <a:srgbClr val="50504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发布·TVC集中爆发，</a:t>
            </a:r>
            <a:endParaRPr lang="en-US" sz="1998" dirty="0"/>
          </a:p>
          <a:p>
            <a:pPr algn="l" indent="0" marL="0">
              <a:lnSpc>
                <a:spcPts val="2567"/>
              </a:lnSpc>
              <a:buNone/>
            </a:pPr>
            <a:r>
              <a:rPr lang="en-US" sz="1998" b="1" dirty="0">
                <a:solidFill>
                  <a:srgbClr val="50504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vivo作为答案到来</a:t>
            </a:r>
            <a:endParaRPr lang="en-US" sz="1998" dirty="0"/>
          </a:p>
        </p:txBody>
      </p:sp>
      <p:sp>
        <p:nvSpPr>
          <p:cNvPr id="10" name="Text 4"/>
          <p:cNvSpPr/>
          <p:nvPr/>
        </p:nvSpPr>
        <p:spPr>
          <a:xfrm>
            <a:off x="6429375" y="3876675"/>
            <a:ext cx="1133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75"/>
              </a:lnSpc>
              <a:buNone/>
            </a:pPr>
            <a:r>
              <a:rPr lang="en-US" sz="6803" b="1" dirty="0">
                <a:solidFill>
                  <a:srgbClr val="17171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6803" dirty="0"/>
          </a:p>
        </p:txBody>
      </p:sp>
      <p:sp>
        <p:nvSpPr>
          <p:cNvPr id="11" name="Text 5"/>
          <p:cNvSpPr/>
          <p:nvPr/>
        </p:nvSpPr>
        <p:spPr>
          <a:xfrm>
            <a:off x="1914525" y="3990975"/>
            <a:ext cx="3209925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2"/>
              </a:lnSpc>
              <a:buNone/>
            </a:pPr>
            <a:r>
              <a:rPr lang="en-US" sz="1962" dirty="0">
                <a:solidFill>
                  <a:srgbClr val="5656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预热·情感先行，不带品牌，</a:t>
            </a:r>
            <a:endParaRPr lang="en-US" sz="1962" dirty="0"/>
          </a:p>
          <a:p>
            <a:pPr algn="l" indent="0" marL="0">
              <a:lnSpc>
                <a:spcPts val="2442"/>
              </a:lnSpc>
              <a:buNone/>
            </a:pPr>
            <a:r>
              <a:rPr lang="en-US" sz="1962" dirty="0">
                <a:solidFill>
                  <a:srgbClr val="5656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让话题在人群里有温度</a:t>
            </a:r>
            <a:endParaRPr lang="en-US" sz="1962" dirty="0"/>
          </a:p>
        </p:txBody>
      </p:sp>
      <p:sp>
        <p:nvSpPr>
          <p:cNvPr id="12" name="Text 6"/>
          <p:cNvSpPr/>
          <p:nvPr/>
        </p:nvSpPr>
        <p:spPr>
          <a:xfrm>
            <a:off x="638175" y="3905250"/>
            <a:ext cx="9906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75"/>
              </a:lnSpc>
              <a:buNone/>
            </a:pPr>
            <a:r>
              <a:rPr lang="en-US" sz="6780" b="1" dirty="0">
                <a:solidFill>
                  <a:srgbClr val="15151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6780" dirty="0"/>
          </a:p>
        </p:txBody>
      </p:sp>
      <p:sp>
        <p:nvSpPr>
          <p:cNvPr id="13" name="Text 7"/>
          <p:cNvSpPr/>
          <p:nvPr/>
        </p:nvSpPr>
        <p:spPr>
          <a:xfrm>
            <a:off x="666750" y="2895600"/>
            <a:ext cx="106489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77"/>
              </a:lnSpc>
              <a:buNone/>
            </a:pPr>
            <a:r>
              <a:rPr lang="en-US" sz="2086" dirty="0">
                <a:solidFill>
                  <a:srgbClr val="6160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这三件事不能同时做。顺序打乱，TVC就是一条孤立的广告，而不是一个被等待的答案。</a:t>
            </a:r>
            <a:endParaRPr lang="en-US" sz="2086" dirty="0"/>
          </a:p>
        </p:txBody>
      </p:sp>
      <p:sp>
        <p:nvSpPr>
          <p:cNvPr id="14" name="Text 8"/>
          <p:cNvSpPr/>
          <p:nvPr/>
        </p:nvSpPr>
        <p:spPr>
          <a:xfrm>
            <a:off x="666750" y="1752600"/>
            <a:ext cx="13573125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121" dirty="0">
                <a:solidFill>
                  <a:srgbClr val="5F5F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这次Campaign的媒介逻辑，是让三件事按顺序发生：</a:t>
            </a:r>
            <a:endParaRPr lang="en-US" sz="2121" dirty="0"/>
          </a:p>
          <a:p>
            <a:pPr algn="l" indent="0" marL="0">
              <a:lnSpc>
                <a:spcPts val="2640"/>
              </a:lnSpc>
              <a:buNone/>
            </a:pPr>
            <a:r>
              <a:rPr lang="en-US" sz="2121" dirty="0">
                <a:solidFill>
                  <a:srgbClr val="5F5F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先让目标人群对“感受装不进照片”这件事产生共鸣，再让vivo作为答案出现，最后用真实照片证明承诺兑现了。</a:t>
            </a:r>
            <a:endParaRPr lang="en-US" sz="2121" dirty="0"/>
          </a:p>
        </p:txBody>
      </p:sp>
      <p:sp>
        <p:nvSpPr>
          <p:cNvPr id="15" name="Text 9"/>
          <p:cNvSpPr/>
          <p:nvPr/>
        </p:nvSpPr>
        <p:spPr>
          <a:xfrm>
            <a:off x="657225" y="533400"/>
            <a:ext cx="73342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106"/>
              </a:lnSpc>
              <a:buNone/>
            </a:pPr>
            <a:r>
              <a:rPr lang="en-US" sz="6224" b="1" dirty="0">
                <a:solidFill>
                  <a:srgbClr val="1D1C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媒介铺排的思考方式</a:t>
            </a:r>
            <a:endParaRPr lang="en-US" sz="62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EFAF6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92075" y="10163175"/>
            <a:ext cx="95250" cy="12382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514600"/>
            <a:ext cx="2352675" cy="381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6550" y="409575"/>
            <a:ext cx="7505700" cy="97345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5075" y="7810500"/>
            <a:ext cx="2628900" cy="22193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275" y="7715250"/>
            <a:ext cx="2628900" cy="215265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87325" y="5629275"/>
            <a:ext cx="2466975" cy="1838325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72950" y="2809875"/>
            <a:ext cx="1924050" cy="2657475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73250" y="733425"/>
            <a:ext cx="2771775" cy="2200275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63875" y="4591050"/>
            <a:ext cx="1895475" cy="2847975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11300" y="2743200"/>
            <a:ext cx="2095500" cy="2543175"/>
          </a:xfrm>
          <a:prstGeom prst="rect">
            <a:avLst/>
          </a:prstGeom>
        </p:spPr>
      </p:pic>
      <p:pic>
        <p:nvPicPr>
          <p:cNvPr id="1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20250" y="3000375"/>
            <a:ext cx="2428875" cy="3114675"/>
          </a:xfrm>
          <a:prstGeom prst="rect">
            <a:avLst/>
          </a:prstGeom>
        </p:spPr>
      </p:pic>
      <p:pic>
        <p:nvPicPr>
          <p:cNvPr id="1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58200" y="5448300"/>
            <a:ext cx="2486025" cy="2181225"/>
          </a:xfrm>
          <a:prstGeom prst="rect">
            <a:avLst/>
          </a:prstGeom>
        </p:spPr>
      </p:pic>
      <p:pic>
        <p:nvPicPr>
          <p:cNvPr id="1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77550" y="419100"/>
            <a:ext cx="3505200" cy="2228850"/>
          </a:xfrm>
          <a:prstGeom prst="rect">
            <a:avLst/>
          </a:prstGeom>
        </p:spPr>
      </p:pic>
      <p:pic>
        <p:nvPicPr>
          <p:cNvPr id="1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182600" y="1209675"/>
            <a:ext cx="228600" cy="219075"/>
          </a:xfrm>
          <a:prstGeom prst="rect">
            <a:avLst/>
          </a:prstGeom>
        </p:spPr>
      </p:pic>
      <p:sp>
        <p:nvSpPr>
          <p:cNvPr id="17" name="Text 1"/>
          <p:cNvSpPr/>
          <p:nvPr/>
        </p:nvSpPr>
        <p:spPr>
          <a:xfrm>
            <a:off x="714375" y="8763000"/>
            <a:ext cx="92202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378" b="1" dirty="0">
                <a:solidFill>
                  <a:srgbClr val="39393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选人标准：</a:t>
            </a:r>
            <a:pPr algn="l" indent="0" marL="0">
              <a:lnSpc>
                <a:spcPts val="2700"/>
              </a:lnSpc>
              <a:buNone/>
            </a:pPr>
            <a:r>
              <a:rPr lang="en-US" sz="2378" dirty="0">
                <a:solidFill>
                  <a:srgbClr val="6262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内容有真实感染力，照片作品好看，不是纯流量型账号</a:t>
            </a:r>
            <a:endParaRPr lang="en-US" sz="2378" dirty="0"/>
          </a:p>
        </p:txBody>
      </p:sp>
      <p:sp>
        <p:nvSpPr>
          <p:cNvPr id="18" name="Text 2"/>
          <p:cNvSpPr/>
          <p:nvPr/>
        </p:nvSpPr>
        <p:spPr>
          <a:xfrm>
            <a:off x="704850" y="7172325"/>
            <a:ext cx="74009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72"/>
              </a:lnSpc>
              <a:buNone/>
            </a:pPr>
            <a:r>
              <a:rPr lang="en-US" sz="5542" b="1" dirty="0">
                <a:solidFill>
                  <a:srgbClr val="7389E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#有些感受照片装不下#</a:t>
            </a:r>
            <a:endParaRPr lang="en-US" sz="5542" dirty="0"/>
          </a:p>
        </p:txBody>
      </p:sp>
      <p:sp>
        <p:nvSpPr>
          <p:cNvPr id="19" name="Text 3"/>
          <p:cNvSpPr/>
          <p:nvPr/>
        </p:nvSpPr>
        <p:spPr>
          <a:xfrm>
            <a:off x="742950" y="6591300"/>
            <a:ext cx="32861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76"/>
              </a:lnSpc>
              <a:buNone/>
            </a:pPr>
            <a:r>
              <a:rPr lang="en-US" sz="2510" b="1" dirty="0">
                <a:solidFill>
                  <a:srgbClr val="52515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微博同步轻量发起话题</a:t>
            </a:r>
            <a:endParaRPr lang="en-US" sz="2510" dirty="0"/>
          </a:p>
        </p:txBody>
      </p:sp>
      <p:sp>
        <p:nvSpPr>
          <p:cNvPr id="20" name="Text 4"/>
          <p:cNvSpPr/>
          <p:nvPr/>
        </p:nvSpPr>
        <p:spPr>
          <a:xfrm>
            <a:off x="762000" y="5057775"/>
            <a:ext cx="6067425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32"/>
              </a:lnSpc>
              <a:buNone/>
            </a:pPr>
            <a:r>
              <a:rPr lang="en-US" sz="2440" dirty="0">
                <a:solidFill>
                  <a:srgbClr val="5C5B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内容有真实照片，有个人感受，不提品牌，</a:t>
            </a:r>
            <a:endParaRPr lang="en-US" sz="2440" dirty="0"/>
          </a:p>
          <a:p>
            <a:pPr algn="l" indent="0" marL="0">
              <a:lnSpc>
                <a:spcPts val="3032"/>
              </a:lnSpc>
              <a:buNone/>
            </a:pPr>
            <a:r>
              <a:rPr lang="en-US" sz="2440" dirty="0">
                <a:solidFill>
                  <a:srgbClr val="5C5B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不做广告感。</a:t>
            </a:r>
            <a:endParaRPr lang="en-US" sz="2440" dirty="0"/>
          </a:p>
        </p:txBody>
      </p:sp>
      <p:sp>
        <p:nvSpPr>
          <p:cNvPr id="21" name="Text 5"/>
          <p:cNvSpPr/>
          <p:nvPr/>
        </p:nvSpPr>
        <p:spPr>
          <a:xfrm>
            <a:off x="752475" y="3009900"/>
            <a:ext cx="82296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32"/>
              </a:lnSpc>
              <a:buNone/>
            </a:pPr>
            <a:r>
              <a:rPr lang="en-US" sz="2620" dirty="0">
                <a:solidFill>
                  <a:srgbClr val="4C4B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以Linksphotograph为核心锚点，带动5一10个</a:t>
            </a:r>
            <a:endParaRPr lang="en-US" sz="2620" dirty="0"/>
          </a:p>
          <a:p>
            <a:pPr algn="l" indent="0" marL="0">
              <a:lnSpc>
                <a:spcPts val="3432"/>
              </a:lnSpc>
              <a:buNone/>
            </a:pPr>
            <a:r>
              <a:rPr lang="en-US" sz="2620" dirty="0">
                <a:solidFill>
                  <a:srgbClr val="4C4B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风格相近的摄影和生活视觉类创作者，分享拍照理念一</a:t>
            </a:r>
            <a:endParaRPr lang="en-US" sz="2620" dirty="0"/>
          </a:p>
          <a:p>
            <a:pPr algn="l" indent="0" marL="0">
              <a:lnSpc>
                <a:spcPts val="3432"/>
              </a:lnSpc>
              <a:buNone/>
            </a:pPr>
            <a:r>
              <a:rPr lang="en-US" sz="2620" dirty="0">
                <a:solidFill>
                  <a:srgbClr val="4C4B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情绪第一，技巧第二，为什么有些感受照片装不下。</a:t>
            </a:r>
            <a:endParaRPr lang="en-US" sz="2620" dirty="0"/>
          </a:p>
        </p:txBody>
      </p:sp>
      <p:sp>
        <p:nvSpPr>
          <p:cNvPr id="22" name="Text 6"/>
          <p:cNvSpPr/>
          <p:nvPr/>
        </p:nvSpPr>
        <p:spPr>
          <a:xfrm>
            <a:off x="647700" y="1152525"/>
            <a:ext cx="9906000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49"/>
              </a:lnSpc>
              <a:buNone/>
            </a:pPr>
            <a:r>
              <a:rPr lang="en-US" sz="4999" b="1" dirty="0">
                <a:solidFill>
                  <a:srgbClr val="1E1D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第一段：预热(4月下旬，2一3周）</a:t>
            </a:r>
            <a:endParaRPr lang="en-US" sz="49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10029825"/>
            <a:ext cx="14792325" cy="285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425" y="7829550"/>
            <a:ext cx="7086600" cy="190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850" y="6772275"/>
            <a:ext cx="8782050" cy="7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7325" y="5810250"/>
            <a:ext cx="8886825" cy="857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6850" y="4838700"/>
            <a:ext cx="8839200" cy="8572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4475" y="3905250"/>
            <a:ext cx="7486650" cy="19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58275" y="2676525"/>
            <a:ext cx="6477000" cy="114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714375"/>
            <a:ext cx="8963025" cy="810577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1143000" y="8934450"/>
            <a:ext cx="16068675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91"/>
              </a:lnSpc>
              <a:buNone/>
            </a:pPr>
            <a:r>
              <a:rPr lang="en-US" sz="2652" dirty="0">
                <a:solidFill>
                  <a:srgbClr val="42424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关键：reveal节奏要自然，不能看出是统一发布的广告。预热期建立信任的创作者，在发布日说“原来这就</a:t>
            </a:r>
            <a:endParaRPr lang="en-US" sz="2652" dirty="0"/>
          </a:p>
          <a:p>
            <a:pPr algn="l" indent="0" marL="0">
              <a:lnSpc>
                <a:spcPts val="3391"/>
              </a:lnSpc>
              <a:buNone/>
            </a:pPr>
            <a:r>
              <a:rPr lang="en-US" sz="2652" dirty="0">
                <a:solidFill>
                  <a:srgbClr val="42424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是那个东西”一一比品牌自说自话更有力。</a:t>
            </a:r>
            <a:endParaRPr lang="en-US" sz="2652" dirty="0"/>
          </a:p>
        </p:txBody>
      </p:sp>
      <p:sp>
        <p:nvSpPr>
          <p:cNvPr id="12" name="Text 1"/>
          <p:cNvSpPr/>
          <p:nvPr/>
        </p:nvSpPr>
        <p:spPr>
          <a:xfrm>
            <a:off x="9124950" y="7124700"/>
            <a:ext cx="61912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60"/>
              </a:lnSpc>
              <a:buNone/>
            </a:pPr>
            <a:r>
              <a:rPr lang="en-US" sz="2408" dirty="0">
                <a:solidFill>
                  <a:srgbClr val="5353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B站：品牌片上线+1一2个影像类UP深度测评</a:t>
            </a:r>
            <a:endParaRPr lang="en-US" sz="2408" dirty="0"/>
          </a:p>
        </p:txBody>
      </p:sp>
      <p:sp>
        <p:nvSpPr>
          <p:cNvPr id="13" name="Text 2"/>
          <p:cNvSpPr/>
          <p:nvPr/>
        </p:nvSpPr>
        <p:spPr>
          <a:xfrm>
            <a:off x="9115425" y="6153150"/>
            <a:ext cx="51530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22"/>
              </a:lnSpc>
              <a:buNone/>
            </a:pPr>
            <a:r>
              <a:rPr lang="en-US" sz="2326" dirty="0">
                <a:solidFill>
                  <a:srgbClr val="53535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微博：话题#feel得到拍得到#正式上线</a:t>
            </a:r>
            <a:endParaRPr lang="en-US" sz="2326" dirty="0"/>
          </a:p>
        </p:txBody>
      </p:sp>
      <p:sp>
        <p:nvSpPr>
          <p:cNvPr id="14" name="Text 3"/>
          <p:cNvSpPr/>
          <p:nvPr/>
        </p:nvSpPr>
        <p:spPr>
          <a:xfrm>
            <a:off x="9105900" y="5181600"/>
            <a:ext cx="66389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123" b="1" dirty="0">
                <a:solidFill>
                  <a:srgbClr val="45454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小红书：</a:t>
            </a:r>
            <a:pPr algn="l" indent="0" marL="0">
              <a:lnSpc>
                <a:spcPts val="2475"/>
              </a:lnSpc>
              <a:buNone/>
            </a:pPr>
            <a:r>
              <a:rPr lang="en-US" sz="2123" b="1" dirty="0">
                <a:solidFill>
                  <a:srgbClr val="5A5A5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vivo官号发布+Linksphotograph reveal帖</a:t>
            </a:r>
            <a:endParaRPr lang="en-US" sz="2123" dirty="0"/>
          </a:p>
        </p:txBody>
      </p:sp>
      <p:sp>
        <p:nvSpPr>
          <p:cNvPr id="15" name="Text 4"/>
          <p:cNvSpPr/>
          <p:nvPr/>
        </p:nvSpPr>
        <p:spPr>
          <a:xfrm>
            <a:off x="9115425" y="4238625"/>
            <a:ext cx="80867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17"/>
              </a:lnSpc>
              <a:buNone/>
            </a:pPr>
            <a:r>
              <a:rPr lang="en-US" sz="2256" dirty="0">
                <a:solidFill>
                  <a:srgbClr val="4E4E4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微信朋友圈：定向28一40岁城市旗舰手机人群，TVC15秒版本</a:t>
            </a:r>
            <a:endParaRPr lang="en-US" sz="2256" dirty="0"/>
          </a:p>
        </p:txBody>
      </p:sp>
      <p:sp>
        <p:nvSpPr>
          <p:cNvPr id="16" name="Text 5"/>
          <p:cNvSpPr/>
          <p:nvPr/>
        </p:nvSpPr>
        <p:spPr>
          <a:xfrm>
            <a:off x="9115425" y="3276600"/>
            <a:ext cx="75152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25"/>
              </a:lnSpc>
              <a:buNone/>
            </a:pPr>
            <a:r>
              <a:rPr lang="en-US" sz="2146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抖音：开屏+信息流集中投放，持续5一7天（核心声量平台）</a:t>
            </a:r>
            <a:endParaRPr lang="en-US" sz="2146" dirty="0"/>
          </a:p>
        </p:txBody>
      </p:sp>
      <p:sp>
        <p:nvSpPr>
          <p:cNvPr id="17" name="Text 6"/>
          <p:cNvSpPr/>
          <p:nvPr/>
        </p:nvSpPr>
        <p:spPr>
          <a:xfrm>
            <a:off x="9086850" y="1562100"/>
            <a:ext cx="649605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854"/>
              </a:lnSpc>
              <a:buNone/>
            </a:pPr>
            <a:r>
              <a:rPr lang="en-US" sz="7296" dirty="0">
                <a:solidFill>
                  <a:srgbClr val="13131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5月20日发布日</a:t>
            </a:r>
            <a:endParaRPr lang="en-US" sz="7296" dirty="0"/>
          </a:p>
        </p:txBody>
      </p:sp>
      <p:sp>
        <p:nvSpPr>
          <p:cNvPr id="18" name="Text 7"/>
          <p:cNvSpPr/>
          <p:nvPr/>
        </p:nvSpPr>
        <p:spPr>
          <a:xfrm>
            <a:off x="942975" y="5934075"/>
            <a:ext cx="17526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691" dirty="0">
                <a:solidFill>
                  <a:srgbClr val="75839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#feel得到拍得到#</a:t>
            </a:r>
            <a:endParaRPr lang="en-US" sz="1691" dirty="0"/>
          </a:p>
        </p:txBody>
      </p:sp>
      <p:sp>
        <p:nvSpPr>
          <p:cNvPr id="19" name="Text 8"/>
          <p:cNvSpPr/>
          <p:nvPr/>
        </p:nvSpPr>
        <p:spPr>
          <a:xfrm>
            <a:off x="4200525" y="285750"/>
            <a:ext cx="8905875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77"/>
              </a:lnSpc>
              <a:buNone/>
            </a:pPr>
            <a:r>
              <a:rPr lang="en-US" sz="4925" b="1" dirty="0">
                <a:solidFill>
                  <a:srgbClr val="2020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第二段：发布（5月18一25日）</a:t>
            </a:r>
            <a:endParaRPr lang="en-US" sz="49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0975" y="7686675"/>
            <a:ext cx="2867025" cy="2600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1050" y="7686675"/>
            <a:ext cx="3162300" cy="26003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0" y="7686675"/>
            <a:ext cx="2924175" cy="2600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0975" y="5191125"/>
            <a:ext cx="2867025" cy="24479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58675" y="5191125"/>
            <a:ext cx="3124200" cy="244792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7275" y="5172075"/>
            <a:ext cx="3543300" cy="24669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6038850"/>
            <a:ext cx="76200" cy="130492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592425" y="3752850"/>
            <a:ext cx="2686050" cy="14001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30075" y="2600325"/>
            <a:ext cx="3524250" cy="2552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4925" y="2600325"/>
            <a:ext cx="3057525" cy="2552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5825" y="4638675"/>
            <a:ext cx="85725" cy="88582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5825" y="2819400"/>
            <a:ext cx="76200" cy="1295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601950" y="0"/>
            <a:ext cx="2676525" cy="25527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496800" y="0"/>
            <a:ext cx="3057525" cy="256222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82175" y="104775"/>
            <a:ext cx="2533650" cy="2447925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5825" y="2266950"/>
            <a:ext cx="8334375" cy="47625"/>
          </a:xfrm>
          <a:prstGeom prst="rect">
            <a:avLst/>
          </a:prstGeom>
        </p:spPr>
      </p:pic>
      <p:sp>
        <p:nvSpPr>
          <p:cNvPr id="19" name="Text 0"/>
          <p:cNvSpPr/>
          <p:nvPr/>
        </p:nvSpPr>
        <p:spPr>
          <a:xfrm>
            <a:off x="6029325" y="1247775"/>
            <a:ext cx="34194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592" b="1" dirty="0">
                <a:solidFill>
                  <a:srgbClr val="302F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(5月下旬一7月)</a:t>
            </a:r>
            <a:endParaRPr lang="en-US" sz="3592" dirty="0"/>
          </a:p>
        </p:txBody>
      </p:sp>
      <p:sp>
        <p:nvSpPr>
          <p:cNvPr id="20" name="Text 1"/>
          <p:cNvSpPr/>
          <p:nvPr/>
        </p:nvSpPr>
        <p:spPr>
          <a:xfrm>
            <a:off x="876300" y="990600"/>
            <a:ext cx="48577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50"/>
              </a:lnSpc>
              <a:buNone/>
            </a:pPr>
            <a:r>
              <a:rPr lang="en-US" sz="6183" b="1" dirty="0">
                <a:solidFill>
                  <a:srgbClr val="1F1F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第三段：持续</a:t>
            </a:r>
            <a:endParaRPr lang="en-US" sz="6183" dirty="0"/>
          </a:p>
        </p:txBody>
      </p:sp>
      <p:sp>
        <p:nvSpPr>
          <p:cNvPr id="21" name="Text 2"/>
          <p:cNvSpPr/>
          <p:nvPr/>
        </p:nvSpPr>
        <p:spPr>
          <a:xfrm>
            <a:off x="895350" y="8001000"/>
            <a:ext cx="85153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575"/>
              </a:lnSpc>
              <a:buNone/>
            </a:pPr>
            <a:r>
              <a:rPr lang="en-US" sz="7935" b="1" dirty="0">
                <a:solidFill>
                  <a:srgbClr val="637FE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#feel得到拍得到#</a:t>
            </a:r>
            <a:endParaRPr lang="en-US" sz="7935" dirty="0"/>
          </a:p>
        </p:txBody>
      </p:sp>
      <p:sp>
        <p:nvSpPr>
          <p:cNvPr id="22" name="Text 3"/>
          <p:cNvSpPr/>
          <p:nvPr/>
        </p:nvSpPr>
        <p:spPr>
          <a:xfrm>
            <a:off x="1219200" y="6000750"/>
            <a:ext cx="6791325" cy="1381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2"/>
              </a:lnSpc>
              <a:buNone/>
            </a:pPr>
            <a:r>
              <a:rPr lang="en-US" sz="2580" b="1" dirty="0">
                <a:solidFill>
                  <a:srgbClr val="3C3C3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电商同步积累真实用户评价。</a:t>
            </a:r>
            <a:endParaRPr lang="en-US" sz="2580" dirty="0"/>
          </a:p>
          <a:p>
            <a:pPr algn="l" indent="0" marL="0">
              <a:lnSpc>
                <a:spcPts val="3302"/>
              </a:lnSpc>
              <a:buNone/>
            </a:pPr>
            <a:r>
              <a:rPr lang="en-US" sz="2580" b="1" dirty="0">
                <a:solidFill>
                  <a:srgbClr val="3C3C3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搜索关键词持续优化，保证主动寻找的用户</a:t>
            </a:r>
            <a:endParaRPr lang="en-US" sz="2580" dirty="0"/>
          </a:p>
          <a:p>
            <a:pPr algn="l" indent="0" marL="0">
              <a:lnSpc>
                <a:spcPts val="3302"/>
              </a:lnSpc>
              <a:buNone/>
            </a:pPr>
            <a:r>
              <a:rPr lang="en-US" sz="2580" b="1" dirty="0">
                <a:solidFill>
                  <a:srgbClr val="3C3C3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能找到有质量的内容。</a:t>
            </a:r>
            <a:endParaRPr lang="en-US" sz="2580" dirty="0"/>
          </a:p>
        </p:txBody>
      </p:sp>
      <p:sp>
        <p:nvSpPr>
          <p:cNvPr id="23" name="Text 4"/>
          <p:cNvSpPr/>
          <p:nvPr/>
        </p:nvSpPr>
        <p:spPr>
          <a:xfrm>
            <a:off x="1219200" y="4610100"/>
            <a:ext cx="74485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35"/>
              </a:lnSpc>
              <a:buNone/>
            </a:pPr>
            <a:r>
              <a:rPr lang="en-US" sz="2528" b="1" dirty="0">
                <a:solidFill>
                  <a:srgbClr val="4040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话题#feel得到拍得到#用户作品征集：</a:t>
            </a:r>
            <a:endParaRPr lang="en-US" sz="2528" dirty="0"/>
          </a:p>
          <a:p>
            <a:pPr algn="l" indent="0" marL="0">
              <a:lnSpc>
                <a:spcPts val="3235"/>
              </a:lnSpc>
              <a:buNone/>
            </a:pPr>
            <a:r>
              <a:rPr lang="en-US" sz="2528" b="1" dirty="0">
                <a:solidFill>
                  <a:srgbClr val="4040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那张“说得清楚感受”的照片，你愿意晒出来吗？</a:t>
            </a:r>
            <a:endParaRPr lang="en-US" sz="2528" dirty="0"/>
          </a:p>
        </p:txBody>
      </p:sp>
      <p:sp>
        <p:nvSpPr>
          <p:cNvPr id="24" name="Text 5"/>
          <p:cNvSpPr/>
          <p:nvPr/>
        </p:nvSpPr>
        <p:spPr>
          <a:xfrm>
            <a:off x="1219200" y="2762250"/>
            <a:ext cx="7086600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16"/>
              </a:lnSpc>
              <a:buNone/>
            </a:pPr>
            <a:r>
              <a:rPr lang="en-US" sz="2663" b="1" dirty="0">
                <a:solidFill>
                  <a:srgbClr val="3A3A3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小红书KOC分批次发布用vivoXFuture</a:t>
            </a:r>
            <a:endParaRPr lang="en-US" sz="2663" dirty="0"/>
          </a:p>
          <a:p>
            <a:pPr algn="l" indent="0" marL="0">
              <a:lnSpc>
                <a:spcPts val="3416"/>
              </a:lnSpc>
              <a:buNone/>
            </a:pPr>
            <a:r>
              <a:rPr lang="en-US" sz="2663" b="1" dirty="0">
                <a:solidFill>
                  <a:srgbClr val="3A3A3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拍出的真实作品一一人像、夜景、日常生活。</a:t>
            </a:r>
            <a:endParaRPr lang="en-US" sz="2663" dirty="0"/>
          </a:p>
          <a:p>
            <a:pPr algn="l" indent="0" marL="0">
              <a:lnSpc>
                <a:spcPts val="3416"/>
              </a:lnSpc>
              <a:buNone/>
            </a:pPr>
            <a:r>
              <a:rPr lang="en-US" sz="2663" b="1" dirty="0">
                <a:solidFill>
                  <a:srgbClr val="3A3A3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不是参数测评，是照片本身。</a:t>
            </a:r>
            <a:endParaRPr lang="en-US" sz="26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EFDF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49900" y="5810250"/>
            <a:ext cx="38100" cy="3714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2800350"/>
            <a:ext cx="17116425" cy="709612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12877800" y="9048750"/>
            <a:ext cx="34575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01"/>
              </a:lnSpc>
              <a:buNone/>
            </a:pPr>
            <a:r>
              <a:rPr lang="en-US" sz="2749" dirty="0">
                <a:solidFill>
                  <a:srgbClr val="5958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小红书+电商评价运营</a:t>
            </a:r>
            <a:endParaRPr lang="en-US" sz="2749" dirty="0"/>
          </a:p>
        </p:txBody>
      </p:sp>
      <p:sp>
        <p:nvSpPr>
          <p:cNvPr id="7" name="Text 2"/>
          <p:cNvSpPr/>
          <p:nvPr/>
        </p:nvSpPr>
        <p:spPr>
          <a:xfrm>
            <a:off x="7829550" y="9048750"/>
            <a:ext cx="27527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1"/>
              </a:lnSpc>
              <a:buNone/>
            </a:pPr>
            <a:r>
              <a:rPr lang="en-US" sz="2567" dirty="0">
                <a:solidFill>
                  <a:srgbClr val="5858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UGC精选二次传播</a:t>
            </a:r>
            <a:endParaRPr lang="en-US" sz="2567" dirty="0"/>
          </a:p>
        </p:txBody>
      </p:sp>
      <p:sp>
        <p:nvSpPr>
          <p:cNvPr id="8" name="Text 3"/>
          <p:cNvSpPr/>
          <p:nvPr/>
        </p:nvSpPr>
        <p:spPr>
          <a:xfrm>
            <a:off x="4781550" y="9048750"/>
            <a:ext cx="7048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99"/>
              </a:lnSpc>
              <a:buNone/>
            </a:pPr>
            <a:r>
              <a:rPr lang="en-US" sz="2692" dirty="0">
                <a:solidFill>
                  <a:srgbClr val="5353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收尾</a:t>
            </a:r>
            <a:endParaRPr lang="en-US" sz="2692" dirty="0"/>
          </a:p>
        </p:txBody>
      </p:sp>
      <p:sp>
        <p:nvSpPr>
          <p:cNvPr id="9" name="Text 4"/>
          <p:cNvSpPr/>
          <p:nvPr/>
        </p:nvSpPr>
        <p:spPr>
          <a:xfrm>
            <a:off x="1809750" y="9058275"/>
            <a:ext cx="533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97"/>
              </a:lnSpc>
              <a:buNone/>
            </a:pPr>
            <a:r>
              <a:rPr lang="en-US" sz="2634" dirty="0">
                <a:solidFill>
                  <a:srgbClr val="5454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7月</a:t>
            </a:r>
            <a:endParaRPr lang="en-US" sz="2634" dirty="0"/>
          </a:p>
        </p:txBody>
      </p:sp>
      <p:sp>
        <p:nvSpPr>
          <p:cNvPr id="10" name="Text 5"/>
          <p:cNvSpPr/>
          <p:nvPr/>
        </p:nvSpPr>
        <p:spPr>
          <a:xfrm>
            <a:off x="13563600" y="8058150"/>
            <a:ext cx="21240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820" dirty="0">
                <a:solidFill>
                  <a:srgbClr val="4F4F4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小红书+电商</a:t>
            </a:r>
            <a:endParaRPr lang="en-US" sz="2820" dirty="0"/>
          </a:p>
        </p:txBody>
      </p:sp>
      <p:sp>
        <p:nvSpPr>
          <p:cNvPr id="11" name="Text 6"/>
          <p:cNvSpPr/>
          <p:nvPr/>
        </p:nvSpPr>
        <p:spPr>
          <a:xfrm>
            <a:off x="7562850" y="8058150"/>
            <a:ext cx="33909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3"/>
              </a:lnSpc>
              <a:buNone/>
            </a:pPr>
            <a:r>
              <a:rPr lang="en-US" sz="2543" dirty="0">
                <a:solidFill>
                  <a:srgbClr val="5D5D5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KOC分批次，话题征集</a:t>
            </a:r>
            <a:endParaRPr lang="en-US" sz="2543" dirty="0"/>
          </a:p>
        </p:txBody>
      </p:sp>
      <p:sp>
        <p:nvSpPr>
          <p:cNvPr id="12" name="Text 7"/>
          <p:cNvSpPr/>
          <p:nvPr/>
        </p:nvSpPr>
        <p:spPr>
          <a:xfrm>
            <a:off x="4648200" y="8067675"/>
            <a:ext cx="10096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558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持续期</a:t>
            </a:r>
            <a:endParaRPr lang="en-US" sz="2558" dirty="0"/>
          </a:p>
        </p:txBody>
      </p:sp>
      <p:sp>
        <p:nvSpPr>
          <p:cNvPr id="13" name="Text 8"/>
          <p:cNvSpPr/>
          <p:nvPr/>
        </p:nvSpPr>
        <p:spPr>
          <a:xfrm>
            <a:off x="1800225" y="8077200"/>
            <a:ext cx="5429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2"/>
              </a:lnSpc>
              <a:buNone/>
            </a:pPr>
            <a:r>
              <a:rPr lang="en-US" sz="2592" dirty="0">
                <a:solidFill>
                  <a:srgbClr val="5757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6月</a:t>
            </a:r>
            <a:endParaRPr lang="en-US" sz="2592" dirty="0"/>
          </a:p>
        </p:txBody>
      </p:sp>
      <p:sp>
        <p:nvSpPr>
          <p:cNvPr id="14" name="Text 9"/>
          <p:cNvSpPr/>
          <p:nvPr/>
        </p:nvSpPr>
        <p:spPr>
          <a:xfrm>
            <a:off x="13220700" y="7067550"/>
            <a:ext cx="28003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4"/>
              </a:lnSpc>
              <a:buNone/>
            </a:pPr>
            <a:r>
              <a:rPr lang="en-US" sz="2812" dirty="0">
                <a:solidFill>
                  <a:srgbClr val="5A5A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抖音持续+小红书</a:t>
            </a:r>
            <a:endParaRPr lang="en-US" sz="2812" dirty="0"/>
          </a:p>
        </p:txBody>
      </p:sp>
      <p:sp>
        <p:nvSpPr>
          <p:cNvPr id="15" name="Text 10"/>
          <p:cNvSpPr/>
          <p:nvPr/>
        </p:nvSpPr>
        <p:spPr>
          <a:xfrm>
            <a:off x="7219950" y="7067550"/>
            <a:ext cx="40862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92"/>
              </a:lnSpc>
              <a:buNone/>
            </a:pPr>
            <a:r>
              <a:rPr lang="en-US" sz="2554" b="1" dirty="0">
                <a:solidFill>
                  <a:srgbClr val="6363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持续放大声量，KOC第一批</a:t>
            </a:r>
            <a:endParaRPr lang="en-US" sz="2554" dirty="0"/>
          </a:p>
        </p:txBody>
      </p:sp>
      <p:sp>
        <p:nvSpPr>
          <p:cNvPr id="16" name="Text 11"/>
          <p:cNvSpPr/>
          <p:nvPr/>
        </p:nvSpPr>
        <p:spPr>
          <a:xfrm>
            <a:off x="4314825" y="7077075"/>
            <a:ext cx="16764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62"/>
              </a:lnSpc>
              <a:buNone/>
            </a:pPr>
            <a:r>
              <a:rPr lang="en-US" sz="2561" dirty="0">
                <a:solidFill>
                  <a:srgbClr val="5C5C5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发布后首周</a:t>
            </a:r>
            <a:endParaRPr lang="en-US" sz="2561" dirty="0"/>
          </a:p>
        </p:txBody>
      </p:sp>
      <p:sp>
        <p:nvSpPr>
          <p:cNvPr id="17" name="Text 12"/>
          <p:cNvSpPr/>
          <p:nvPr/>
        </p:nvSpPr>
        <p:spPr>
          <a:xfrm>
            <a:off x="1143000" y="7105650"/>
            <a:ext cx="19240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5"/>
              </a:lnSpc>
              <a:buNone/>
            </a:pPr>
            <a:r>
              <a:rPr lang="en-US" sz="2533" dirty="0">
                <a:solidFill>
                  <a:srgbClr val="5454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5月21—25日</a:t>
            </a:r>
            <a:endParaRPr lang="en-US" sz="2533" dirty="0"/>
          </a:p>
        </p:txBody>
      </p:sp>
      <p:sp>
        <p:nvSpPr>
          <p:cNvPr id="18" name="Text 13"/>
          <p:cNvSpPr/>
          <p:nvPr/>
        </p:nvSpPr>
        <p:spPr>
          <a:xfrm>
            <a:off x="12049125" y="6086475"/>
            <a:ext cx="53721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55"/>
              </a:lnSpc>
              <a:buNone/>
            </a:pPr>
            <a:r>
              <a:rPr lang="en-US" sz="2443" b="1" dirty="0">
                <a:solidFill>
                  <a:srgbClr val="4448B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抖音（核心）+微信/小红书/微博/B站</a:t>
            </a:r>
            <a:endParaRPr lang="en-US" sz="2443" dirty="0"/>
          </a:p>
        </p:txBody>
      </p:sp>
      <p:sp>
        <p:nvSpPr>
          <p:cNvPr id="19" name="Text 14"/>
          <p:cNvSpPr/>
          <p:nvPr/>
        </p:nvSpPr>
        <p:spPr>
          <a:xfrm>
            <a:off x="7315200" y="6076950"/>
            <a:ext cx="37719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903" b="1" dirty="0">
                <a:solidFill>
                  <a:srgbClr val="4248B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TVC全面上线+reveal</a:t>
            </a:r>
            <a:endParaRPr lang="en-US" sz="2903" dirty="0"/>
          </a:p>
        </p:txBody>
      </p:sp>
      <p:sp>
        <p:nvSpPr>
          <p:cNvPr id="20" name="Text 15"/>
          <p:cNvSpPr/>
          <p:nvPr/>
        </p:nvSpPr>
        <p:spPr>
          <a:xfrm>
            <a:off x="4657725" y="6086475"/>
            <a:ext cx="10096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558" dirty="0">
                <a:solidFill>
                  <a:srgbClr val="353BA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发布日</a:t>
            </a:r>
            <a:endParaRPr lang="en-US" sz="2558" dirty="0"/>
          </a:p>
        </p:txBody>
      </p:sp>
      <p:sp>
        <p:nvSpPr>
          <p:cNvPr id="21" name="Text 16"/>
          <p:cNvSpPr/>
          <p:nvPr/>
        </p:nvSpPr>
        <p:spPr>
          <a:xfrm>
            <a:off x="1390650" y="6086475"/>
            <a:ext cx="13811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3"/>
              </a:lnSpc>
              <a:buNone/>
            </a:pPr>
            <a:r>
              <a:rPr lang="en-US" sz="2776" b="1" dirty="0">
                <a:solidFill>
                  <a:srgbClr val="3940B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5月20日</a:t>
            </a:r>
            <a:endParaRPr lang="en-US" sz="2776" dirty="0"/>
          </a:p>
        </p:txBody>
      </p:sp>
      <p:sp>
        <p:nvSpPr>
          <p:cNvPr id="22" name="Text 17"/>
          <p:cNvSpPr/>
          <p:nvPr/>
        </p:nvSpPr>
        <p:spPr>
          <a:xfrm>
            <a:off x="14135100" y="5067300"/>
            <a:ext cx="99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505" dirty="0">
                <a:solidFill>
                  <a:srgbClr val="4D4D4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</a:t>
            </a:r>
            <a:endParaRPr lang="en-US" sz="2505" dirty="0"/>
          </a:p>
        </p:txBody>
      </p:sp>
      <p:sp>
        <p:nvSpPr>
          <p:cNvPr id="23" name="Text 18"/>
          <p:cNvSpPr/>
          <p:nvPr/>
        </p:nvSpPr>
        <p:spPr>
          <a:xfrm>
            <a:off x="7800975" y="5076825"/>
            <a:ext cx="2933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17"/>
              </a:lnSpc>
              <a:buNone/>
            </a:pPr>
            <a:r>
              <a:rPr lang="en-US" sz="2494" dirty="0">
                <a:solidFill>
                  <a:srgbClr val="5959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最后冲刺，TVC备稿</a:t>
            </a:r>
            <a:endParaRPr lang="en-US" sz="2494" dirty="0"/>
          </a:p>
        </p:txBody>
      </p:sp>
      <p:sp>
        <p:nvSpPr>
          <p:cNvPr id="24" name="Text 19"/>
          <p:cNvSpPr/>
          <p:nvPr/>
        </p:nvSpPr>
        <p:spPr>
          <a:xfrm>
            <a:off x="4667250" y="5067300"/>
            <a:ext cx="981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483" dirty="0">
                <a:solidFill>
                  <a:srgbClr val="5050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发布前</a:t>
            </a:r>
            <a:endParaRPr lang="en-US" sz="2483" dirty="0"/>
          </a:p>
        </p:txBody>
      </p:sp>
      <p:sp>
        <p:nvSpPr>
          <p:cNvPr id="25" name="Text 20"/>
          <p:cNvSpPr/>
          <p:nvPr/>
        </p:nvSpPr>
        <p:spPr>
          <a:xfrm>
            <a:off x="1190625" y="5105400"/>
            <a:ext cx="18288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467" dirty="0">
                <a:solidFill>
                  <a:srgbClr val="4E4E4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5月18—19日</a:t>
            </a:r>
            <a:endParaRPr lang="en-US" sz="2467" dirty="0"/>
          </a:p>
        </p:txBody>
      </p:sp>
      <p:sp>
        <p:nvSpPr>
          <p:cNvPr id="26" name="Text 21"/>
          <p:cNvSpPr/>
          <p:nvPr/>
        </p:nvSpPr>
        <p:spPr>
          <a:xfrm>
            <a:off x="14135100" y="4086225"/>
            <a:ext cx="99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2520" dirty="0">
                <a:solidFill>
                  <a:srgbClr val="5353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</a:t>
            </a:r>
            <a:endParaRPr lang="en-US" sz="2520" dirty="0"/>
          </a:p>
        </p:txBody>
      </p:sp>
      <p:sp>
        <p:nvSpPr>
          <p:cNvPr id="27" name="Text 22"/>
          <p:cNvSpPr/>
          <p:nvPr/>
        </p:nvSpPr>
        <p:spPr>
          <a:xfrm>
            <a:off x="7258050" y="4076700"/>
            <a:ext cx="398145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73"/>
              </a:lnSpc>
              <a:buNone/>
            </a:pPr>
            <a:r>
              <a:rPr lang="en-US" sz="2339" dirty="0">
                <a:solidFill>
                  <a:srgbClr val="605F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摄影理念内容种草（无品牌）</a:t>
            </a:r>
            <a:endParaRPr lang="en-US" sz="2339" dirty="0"/>
          </a:p>
        </p:txBody>
      </p:sp>
      <p:sp>
        <p:nvSpPr>
          <p:cNvPr id="28" name="Text 23"/>
          <p:cNvSpPr/>
          <p:nvPr/>
        </p:nvSpPr>
        <p:spPr>
          <a:xfrm>
            <a:off x="4800600" y="4095750"/>
            <a:ext cx="6858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1"/>
              </a:lnSpc>
              <a:buNone/>
            </a:pPr>
            <a:r>
              <a:rPr lang="en-US" sz="2619" dirty="0">
                <a:solidFill>
                  <a:srgbClr val="5858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预热</a:t>
            </a:r>
            <a:endParaRPr lang="en-US" sz="2619" dirty="0"/>
          </a:p>
        </p:txBody>
      </p:sp>
      <p:sp>
        <p:nvSpPr>
          <p:cNvPr id="29" name="Text 24"/>
          <p:cNvSpPr/>
          <p:nvPr/>
        </p:nvSpPr>
        <p:spPr>
          <a:xfrm>
            <a:off x="1514475" y="4086225"/>
            <a:ext cx="11811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94"/>
              </a:lnSpc>
              <a:buNone/>
            </a:pPr>
            <a:r>
              <a:rPr lang="en-US" sz="2506" dirty="0">
                <a:solidFill>
                  <a:srgbClr val="5757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4月下旬</a:t>
            </a:r>
            <a:endParaRPr lang="en-US" sz="2506" dirty="0"/>
          </a:p>
        </p:txBody>
      </p:sp>
      <p:sp>
        <p:nvSpPr>
          <p:cNvPr id="30" name="Text 25"/>
          <p:cNvSpPr/>
          <p:nvPr/>
        </p:nvSpPr>
        <p:spPr>
          <a:xfrm>
            <a:off x="13896975" y="3086100"/>
            <a:ext cx="1504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874" b="1" dirty="0">
                <a:solidFill>
                  <a:srgbClr val="41403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主力平台</a:t>
            </a:r>
            <a:endParaRPr lang="en-US" sz="2874" dirty="0"/>
          </a:p>
        </p:txBody>
      </p:sp>
      <p:sp>
        <p:nvSpPr>
          <p:cNvPr id="31" name="Text 26"/>
          <p:cNvSpPr/>
          <p:nvPr/>
        </p:nvSpPr>
        <p:spPr>
          <a:xfrm>
            <a:off x="8420100" y="3086100"/>
            <a:ext cx="15335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2929" dirty="0">
                <a:solidFill>
                  <a:srgbClr val="4040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核心动作</a:t>
            </a:r>
            <a:endParaRPr lang="en-US" sz="2929" dirty="0"/>
          </a:p>
        </p:txBody>
      </p:sp>
      <p:sp>
        <p:nvSpPr>
          <p:cNvPr id="32" name="Text 27"/>
          <p:cNvSpPr/>
          <p:nvPr/>
        </p:nvSpPr>
        <p:spPr>
          <a:xfrm>
            <a:off x="4819650" y="3086100"/>
            <a:ext cx="7905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8"/>
              </a:lnSpc>
              <a:buNone/>
            </a:pPr>
            <a:r>
              <a:rPr lang="en-US" sz="3018" b="1" dirty="0">
                <a:solidFill>
                  <a:srgbClr val="3A393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阶段</a:t>
            </a:r>
            <a:endParaRPr lang="en-US" sz="3018" dirty="0"/>
          </a:p>
        </p:txBody>
      </p:sp>
      <p:sp>
        <p:nvSpPr>
          <p:cNvPr id="33" name="Text 28"/>
          <p:cNvSpPr/>
          <p:nvPr/>
        </p:nvSpPr>
        <p:spPr>
          <a:xfrm>
            <a:off x="1733550" y="3086100"/>
            <a:ext cx="7810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3"/>
              </a:lnSpc>
              <a:buNone/>
            </a:pPr>
            <a:r>
              <a:rPr lang="en-US" sz="2983" dirty="0">
                <a:solidFill>
                  <a:srgbClr val="37363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时间</a:t>
            </a:r>
            <a:endParaRPr lang="en-US" sz="2983" dirty="0"/>
          </a:p>
        </p:txBody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1952625"/>
            <a:ext cx="17002125" cy="666750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781050" y="542925"/>
            <a:ext cx="7153275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700"/>
              </a:lnSpc>
              <a:buNone/>
            </a:pPr>
            <a:r>
              <a:rPr lang="en-US" sz="7980" b="1" dirty="0">
                <a:solidFill>
                  <a:srgbClr val="201F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传播Roadmap</a:t>
            </a:r>
            <a:endParaRPr lang="en-US" sz="7980" dirty="0"/>
          </a:p>
        </p:txBody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267950"/>
            <a:ext cx="18288000" cy="19050"/>
          </a:xfrm>
          <a:prstGeom prst="rect">
            <a:avLst/>
          </a:prstGeom>
        </p:spPr>
      </p:pic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9525"/>
          </a:xfrm>
          <a:prstGeom prst="rect">
            <a:avLst/>
          </a:prstGeom>
        </p:spPr>
      </p:pic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68950" y="0"/>
            <a:ext cx="1905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8763000"/>
            <a:ext cx="114300" cy="1238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6886575"/>
            <a:ext cx="114300" cy="1238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6343650"/>
            <a:ext cx="114300" cy="1333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0" y="4391025"/>
            <a:ext cx="114300" cy="12382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50" y="3829050"/>
            <a:ext cx="114300" cy="13335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009650" y="8562975"/>
            <a:ext cx="711517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392" dirty="0">
                <a:solidFill>
                  <a:srgbClr val="4F4F5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B站UP合作数量·微博话题投入规模·搜索广告力度</a:t>
            </a:r>
            <a:endParaRPr lang="en-US" sz="2392" dirty="0"/>
          </a:p>
        </p:txBody>
      </p:sp>
      <p:sp>
        <p:nvSpPr>
          <p:cNvPr id="9" name="Text 1"/>
          <p:cNvSpPr/>
          <p:nvPr/>
        </p:nvSpPr>
        <p:spPr>
          <a:xfrm>
            <a:off x="733425" y="7810500"/>
            <a:ext cx="26384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30"/>
              </a:lnSpc>
              <a:buNone/>
            </a:pPr>
            <a:r>
              <a:rPr lang="en-US" sz="3359" dirty="0">
                <a:solidFill>
                  <a:srgbClr val="2A2A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可弹性调整：</a:t>
            </a:r>
            <a:endParaRPr lang="en-US" sz="3359" dirty="0"/>
          </a:p>
        </p:txBody>
      </p:sp>
      <p:sp>
        <p:nvSpPr>
          <p:cNvPr id="10" name="Text 2"/>
          <p:cNvSpPr/>
          <p:nvPr/>
        </p:nvSpPr>
        <p:spPr>
          <a:xfrm>
            <a:off x="1000125" y="6686550"/>
            <a:ext cx="32670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5"/>
              </a:lnSpc>
              <a:buNone/>
            </a:pPr>
            <a:r>
              <a:rPr lang="en-US" sz="2449" dirty="0">
                <a:solidFill>
                  <a:srgbClr val="5658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小红书持续期KOC规模</a:t>
            </a:r>
            <a:endParaRPr lang="en-US" sz="2449" dirty="0"/>
          </a:p>
        </p:txBody>
      </p:sp>
      <p:sp>
        <p:nvSpPr>
          <p:cNvPr id="11" name="Text 3"/>
          <p:cNvSpPr/>
          <p:nvPr/>
        </p:nvSpPr>
        <p:spPr>
          <a:xfrm>
            <a:off x="1000125" y="6153150"/>
            <a:ext cx="776287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7"/>
              </a:lnSpc>
              <a:buNone/>
            </a:pPr>
            <a:r>
              <a:rPr lang="en-US" sz="2246" dirty="0">
                <a:solidFill>
                  <a:srgbClr val="5355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微信朋友圈精准投放——覆盖28一40岁高购买决策能力人群</a:t>
            </a:r>
            <a:endParaRPr lang="en-US" sz="2246" dirty="0"/>
          </a:p>
        </p:txBody>
      </p:sp>
      <p:sp>
        <p:nvSpPr>
          <p:cNvPr id="12" name="Text 4"/>
          <p:cNvSpPr/>
          <p:nvPr/>
        </p:nvSpPr>
        <p:spPr>
          <a:xfrm>
            <a:off x="733425" y="5381625"/>
            <a:ext cx="18383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332"/>
              </a:lnSpc>
              <a:buNone/>
            </a:pPr>
            <a:r>
              <a:rPr lang="en-US" sz="3510" b="1" dirty="0">
                <a:solidFill>
                  <a:srgbClr val="2829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次优先：</a:t>
            </a:r>
            <a:endParaRPr lang="en-US" sz="3510" dirty="0"/>
          </a:p>
        </p:txBody>
      </p:sp>
      <p:sp>
        <p:nvSpPr>
          <p:cNvPr id="13" name="Text 5"/>
          <p:cNvSpPr/>
          <p:nvPr/>
        </p:nvSpPr>
        <p:spPr>
          <a:xfrm>
            <a:off x="1000125" y="4181475"/>
            <a:ext cx="9715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2"/>
              </a:lnSpc>
              <a:buNone/>
            </a:pPr>
            <a:r>
              <a:rPr lang="en-US" sz="2184" dirty="0">
                <a:solidFill>
                  <a:srgbClr val="545A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小红书预热内容质量一一决定发布期情感厚度，这里省钱，TVC就是孤立广告</a:t>
            </a:r>
            <a:endParaRPr lang="en-US" sz="2184" dirty="0"/>
          </a:p>
        </p:txBody>
      </p:sp>
      <p:sp>
        <p:nvSpPr>
          <p:cNvPr id="14" name="Text 6"/>
          <p:cNvSpPr/>
          <p:nvPr/>
        </p:nvSpPr>
        <p:spPr>
          <a:xfrm>
            <a:off x="1000125" y="3638550"/>
            <a:ext cx="76676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95"/>
              </a:lnSpc>
              <a:buNone/>
            </a:pPr>
            <a:r>
              <a:rPr lang="en-US" sz="2281" dirty="0">
                <a:solidFill>
                  <a:srgbClr val="50545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发布节点抖音TVC投放一—这是整个Campaign的声量基础</a:t>
            </a:r>
            <a:endParaRPr lang="en-US" sz="2281" dirty="0"/>
          </a:p>
        </p:txBody>
      </p:sp>
      <p:sp>
        <p:nvSpPr>
          <p:cNvPr id="15" name="Text 7"/>
          <p:cNvSpPr/>
          <p:nvPr/>
        </p:nvSpPr>
        <p:spPr>
          <a:xfrm>
            <a:off x="733425" y="2705100"/>
            <a:ext cx="29908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423"/>
              </a:lnSpc>
              <a:buNone/>
            </a:pPr>
            <a:r>
              <a:rPr lang="en-US" sz="4568" b="1" dirty="0">
                <a:solidFill>
                  <a:srgbClr val="2223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必须保住：</a:t>
            </a:r>
            <a:endParaRPr lang="en-US" sz="4568" dirty="0"/>
          </a:p>
        </p:txBody>
      </p:sp>
      <p:sp>
        <p:nvSpPr>
          <p:cNvPr id="16" name="Text 8"/>
          <p:cNvSpPr/>
          <p:nvPr/>
        </p:nvSpPr>
        <p:spPr>
          <a:xfrm>
            <a:off x="742950" y="704850"/>
            <a:ext cx="1362075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871"/>
              </a:lnSpc>
              <a:buNone/>
            </a:pPr>
            <a:r>
              <a:rPr lang="en-US" sz="7429" b="1" dirty="0">
                <a:solidFill>
                  <a:srgbClr val="16161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预算有限时，集中比分散更有效</a:t>
            </a:r>
            <a:endParaRPr lang="en-US" sz="7429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075" y="3914775"/>
            <a:ext cx="13487400" cy="637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295650"/>
            <a:ext cx="17221200" cy="3238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4135100" y="4610100"/>
            <a:ext cx="3209925" cy="1152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809"/>
              </a:lnSpc>
              <a:buNone/>
            </a:pPr>
            <a:r>
              <a:rPr lang="en-US" sz="1875" dirty="0">
                <a:solidFill>
                  <a:srgbClr val="6565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决定KOC内容能不能真实一</a:t>
            </a:r>
            <a:endParaRPr lang="en-US" sz="1875" dirty="0"/>
          </a:p>
          <a:p>
            <a:pPr algn="ctr" indent="0" marL="0">
              <a:lnSpc>
                <a:spcPts val="2809"/>
              </a:lnSpc>
              <a:buNone/>
            </a:pPr>
            <a:r>
              <a:rPr lang="en-US" sz="1875" dirty="0">
                <a:solidFill>
                  <a:srgbClr val="6565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用真机拍的和用样图模拟的，</a:t>
            </a:r>
            <a:endParaRPr lang="en-US" sz="1875" dirty="0"/>
          </a:p>
          <a:p>
            <a:pPr algn="ctr" indent="0" marL="0">
              <a:lnSpc>
                <a:spcPts val="2809"/>
              </a:lnSpc>
              <a:buNone/>
            </a:pPr>
            <a:r>
              <a:rPr lang="en-US" sz="1875" dirty="0">
                <a:solidFill>
                  <a:srgbClr val="6565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目标人群感受得出来</a:t>
            </a:r>
            <a:endParaRPr lang="en-US" sz="1875" dirty="0"/>
          </a:p>
        </p:txBody>
      </p:sp>
      <p:sp>
        <p:nvSpPr>
          <p:cNvPr id="6" name="Text 1"/>
          <p:cNvSpPr/>
          <p:nvPr/>
        </p:nvSpPr>
        <p:spPr>
          <a:xfrm>
            <a:off x="9420225" y="4619625"/>
            <a:ext cx="374332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223"/>
              </a:lnSpc>
              <a:buNone/>
            </a:pPr>
            <a:r>
              <a:rPr lang="en-US" sz="1787" dirty="0">
                <a:solidFill>
                  <a:srgbClr val="6B6B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影像质量是整个策略的物理基础一—</a:t>
            </a:r>
            <a:endParaRPr lang="en-US" sz="1787" dirty="0"/>
          </a:p>
          <a:p>
            <a:pPr algn="ctr" indent="0" marL="0">
              <a:lnSpc>
                <a:spcPts val="2223"/>
              </a:lnSpc>
              <a:buNone/>
            </a:pPr>
            <a:r>
              <a:rPr lang="en-US" sz="1787" dirty="0">
                <a:solidFill>
                  <a:srgbClr val="6B6B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一条情感质量不过关的片子，</a:t>
            </a:r>
            <a:endParaRPr lang="en-US" sz="1787" dirty="0"/>
          </a:p>
          <a:p>
            <a:pPr algn="ctr" indent="0" marL="0">
              <a:lnSpc>
                <a:spcPts val="2223"/>
              </a:lnSpc>
              <a:buNone/>
            </a:pPr>
            <a:r>
              <a:rPr lang="en-US" sz="1787" dirty="0">
                <a:solidFill>
                  <a:srgbClr val="6B6B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策略再好也会落空</a:t>
            </a:r>
            <a:endParaRPr lang="en-US" sz="1787" dirty="0"/>
          </a:p>
        </p:txBody>
      </p:sp>
      <p:sp>
        <p:nvSpPr>
          <p:cNvPr id="7" name="Text 2"/>
          <p:cNvSpPr/>
          <p:nvPr/>
        </p:nvSpPr>
        <p:spPr>
          <a:xfrm>
            <a:off x="5219700" y="4772025"/>
            <a:ext cx="340042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855"/>
              </a:lnSpc>
              <a:buNone/>
            </a:pPr>
            <a:r>
              <a:rPr lang="en-US" sz="1800" dirty="0">
                <a:solidFill>
                  <a:srgbClr val="6868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他的参与贯穿预热、TVC拍摄</a:t>
            </a:r>
            <a:endParaRPr lang="en-US" sz="1800" dirty="0"/>
          </a:p>
          <a:p>
            <a:pPr algn="ctr" indent="0" marL="0">
              <a:lnSpc>
                <a:spcPts val="2855"/>
              </a:lnSpc>
              <a:buNone/>
            </a:pPr>
            <a:r>
              <a:rPr lang="en-US" sz="1800" dirty="0">
                <a:solidFill>
                  <a:srgbClr val="6868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和发布日reveal一一整个传播链</a:t>
            </a:r>
            <a:endParaRPr lang="en-US" sz="1800" dirty="0"/>
          </a:p>
          <a:p>
            <a:pPr algn="ctr" indent="0" marL="0">
              <a:lnSpc>
                <a:spcPts val="2855"/>
              </a:lnSpc>
              <a:buNone/>
            </a:pPr>
            <a:r>
              <a:rPr lang="en-US" sz="1800" dirty="0">
                <a:solidFill>
                  <a:srgbClr val="6868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以他为核心锚点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13992225" y="3848100"/>
            <a:ext cx="33623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842" b="1" dirty="0">
                <a:solidFill>
                  <a:srgbClr val="3F3F3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4.产品样机开放节点</a:t>
            </a:r>
            <a:endParaRPr lang="en-US" sz="2842" dirty="0"/>
          </a:p>
        </p:txBody>
      </p:sp>
      <p:sp>
        <p:nvSpPr>
          <p:cNvPr id="9" name="Text 4"/>
          <p:cNvSpPr/>
          <p:nvPr/>
        </p:nvSpPr>
        <p:spPr>
          <a:xfrm>
            <a:off x="9391650" y="3848100"/>
            <a:ext cx="37909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5"/>
              </a:lnSpc>
              <a:buNone/>
            </a:pPr>
            <a:r>
              <a:rPr lang="en-US" sz="2820" b="1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3.TVC导演和制作公司</a:t>
            </a:r>
            <a:endParaRPr lang="en-US" sz="2820" dirty="0"/>
          </a:p>
        </p:txBody>
      </p:sp>
      <p:sp>
        <p:nvSpPr>
          <p:cNvPr id="10" name="Text 5"/>
          <p:cNvSpPr/>
          <p:nvPr/>
        </p:nvSpPr>
        <p:spPr>
          <a:xfrm>
            <a:off x="5248275" y="3771900"/>
            <a:ext cx="33242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41"/>
              </a:lnSpc>
              <a:buNone/>
            </a:pPr>
            <a:r>
              <a:rPr lang="en-US" sz="2610" b="1" dirty="0">
                <a:solidFill>
                  <a:srgbClr val="3E3E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2.Linksphotograph</a:t>
            </a:r>
            <a:endParaRPr lang="en-US" sz="2610" dirty="0"/>
          </a:p>
          <a:p>
            <a:pPr algn="l" indent="0" marL="0">
              <a:lnSpc>
                <a:spcPts val="3341"/>
              </a:lnSpc>
              <a:buNone/>
            </a:pPr>
            <a:r>
              <a:rPr lang="en-US" sz="2610" b="1" dirty="0">
                <a:solidFill>
                  <a:srgbClr val="3E3E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档期与合作意愿确认</a:t>
            </a:r>
            <a:endParaRPr lang="en-US" sz="2610" dirty="0"/>
          </a:p>
        </p:txBody>
      </p:sp>
      <p:sp>
        <p:nvSpPr>
          <p:cNvPr id="11" name="Text 6"/>
          <p:cNvSpPr/>
          <p:nvPr/>
        </p:nvSpPr>
        <p:spPr>
          <a:xfrm>
            <a:off x="1114425" y="4610100"/>
            <a:ext cx="292417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765"/>
              </a:lnSpc>
              <a:buNone/>
            </a:pPr>
            <a:r>
              <a:rPr lang="en-US" sz="1861" dirty="0">
                <a:solidFill>
                  <a:srgbClr val="6767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决定抖音投放量级和小红书</a:t>
            </a:r>
            <a:endParaRPr lang="en-US" sz="1861" dirty="0"/>
          </a:p>
          <a:p>
            <a:pPr algn="ctr" indent="0" marL="0">
              <a:lnSpc>
                <a:spcPts val="2765"/>
              </a:lnSpc>
              <a:buNone/>
            </a:pPr>
            <a:r>
              <a:rPr lang="en-US" sz="1861" dirty="0">
                <a:solidFill>
                  <a:srgbClr val="6767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达人规模一一这两个是方案</a:t>
            </a:r>
            <a:endParaRPr lang="en-US" sz="1861" dirty="0"/>
          </a:p>
          <a:p>
            <a:pPr algn="ctr" indent="0" marL="0">
              <a:lnSpc>
                <a:spcPts val="2765"/>
              </a:lnSpc>
              <a:buNone/>
            </a:pPr>
            <a:r>
              <a:rPr lang="en-US" sz="1861" dirty="0">
                <a:solidFill>
                  <a:srgbClr val="6767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成立的两个支点</a:t>
            </a:r>
            <a:endParaRPr lang="en-US" sz="1861" dirty="0"/>
          </a:p>
        </p:txBody>
      </p:sp>
      <p:sp>
        <p:nvSpPr>
          <p:cNvPr id="12" name="Text 7"/>
          <p:cNvSpPr/>
          <p:nvPr/>
        </p:nvSpPr>
        <p:spPr>
          <a:xfrm>
            <a:off x="1276350" y="3810000"/>
            <a:ext cx="25527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80" b="1" dirty="0">
                <a:solidFill>
                  <a:srgbClr val="39393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1.媒介总预算</a:t>
            </a:r>
            <a:endParaRPr lang="en-US" sz="3180" dirty="0"/>
          </a:p>
        </p:txBody>
      </p:sp>
      <p:sp>
        <p:nvSpPr>
          <p:cNvPr id="13" name="Text 8"/>
          <p:cNvSpPr/>
          <p:nvPr/>
        </p:nvSpPr>
        <p:spPr>
          <a:xfrm>
            <a:off x="15182850" y="2514600"/>
            <a:ext cx="1028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6757" b="1" dirty="0">
                <a:solidFill>
                  <a:srgbClr val="1A1C1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6757" dirty="0"/>
          </a:p>
        </p:txBody>
      </p:sp>
      <p:sp>
        <p:nvSpPr>
          <p:cNvPr id="14" name="Text 9"/>
          <p:cNvSpPr/>
          <p:nvPr/>
        </p:nvSpPr>
        <p:spPr>
          <a:xfrm>
            <a:off x="10706100" y="2514600"/>
            <a:ext cx="10001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6682" b="1" dirty="0">
                <a:solidFill>
                  <a:srgbClr val="191A1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6682" dirty="0"/>
          </a:p>
        </p:txBody>
      </p:sp>
      <p:sp>
        <p:nvSpPr>
          <p:cNvPr id="15" name="Text 10"/>
          <p:cNvSpPr/>
          <p:nvPr/>
        </p:nvSpPr>
        <p:spPr>
          <a:xfrm>
            <a:off x="6438900" y="2514600"/>
            <a:ext cx="101917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6053" b="1" dirty="0">
                <a:solidFill>
                  <a:srgbClr val="181A1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6053" dirty="0"/>
          </a:p>
        </p:txBody>
      </p:sp>
      <p:sp>
        <p:nvSpPr>
          <p:cNvPr id="16" name="Text 11"/>
          <p:cNvSpPr/>
          <p:nvPr/>
        </p:nvSpPr>
        <p:spPr>
          <a:xfrm>
            <a:off x="2028825" y="2505075"/>
            <a:ext cx="885825" cy="752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839"/>
              </a:lnSpc>
              <a:buNone/>
            </a:pPr>
            <a:r>
              <a:rPr lang="en-US" sz="6084" b="1" dirty="0">
                <a:solidFill>
                  <a:srgbClr val="1A1C1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6084" dirty="0"/>
          </a:p>
        </p:txBody>
      </p:sp>
      <p:sp>
        <p:nvSpPr>
          <p:cNvPr id="17" name="Text 12"/>
          <p:cNvSpPr/>
          <p:nvPr/>
        </p:nvSpPr>
        <p:spPr>
          <a:xfrm>
            <a:off x="3552825" y="838200"/>
            <a:ext cx="11877675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950"/>
              </a:lnSpc>
              <a:buNone/>
            </a:pPr>
            <a:r>
              <a:rPr lang="en-US" sz="7560" dirty="0">
                <a:solidFill>
                  <a:srgbClr val="2324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方案落地，需要确认四件事</a:t>
            </a:r>
            <a:endParaRPr lang="en-US" sz="75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2026-08-10T04:44:57Z</dcterms:created>
  <dcterms:modified xsi:type="dcterms:W3CDTF">2026-08-10T04:44:57Z</dcterms:modified>
</cp:coreProperties>
</file>