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notesMasterIdLst>
    <p:notesMasterId r:id="rId28"/>
  </p:notesMasterIdLst>
  <p:sldSz cx="21945600" cy="12344400"/>
  <p:notesSz cx="12344400" cy="219456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jpe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jpeg"/><Relationship Id="rId12" Type="http://schemas.openxmlformats.org/officeDocument/2006/relationships/image" Target="../media/image-17-12.jpeg"/><Relationship Id="rId13" Type="http://schemas.openxmlformats.org/officeDocument/2006/relationships/image" Target="../media/image-17-13.jpeg"/><Relationship Id="rId14" Type="http://schemas.openxmlformats.org/officeDocument/2006/relationships/image" Target="../media/image-17-14.jpeg"/><Relationship Id="rId15" Type="http://schemas.openxmlformats.org/officeDocument/2006/relationships/image" Target="../media/image-17-15.jpe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image" Target="../media/image-18-14.png"/><Relationship Id="rId15" Type="http://schemas.openxmlformats.org/officeDocument/2006/relationships/image" Target="../media/image-18-15.png"/><Relationship Id="rId16" Type="http://schemas.openxmlformats.org/officeDocument/2006/relationships/image" Target="../media/image-18-16.png"/><Relationship Id="rId17" Type="http://schemas.openxmlformats.org/officeDocument/2006/relationships/image" Target="../media/image-18-17.png"/><Relationship Id="rId18" Type="http://schemas.openxmlformats.org/officeDocument/2006/relationships/image" Target="../media/image-18-18.png"/><Relationship Id="rId19" Type="http://schemas.openxmlformats.org/officeDocument/2006/relationships/image" Target="../media/image-18-19.jpeg"/><Relationship Id="rId20" Type="http://schemas.openxmlformats.org/officeDocument/2006/relationships/slideLayout" Target="../slideLayouts/slideLayout1.xml"/><Relationship Id="rId2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image" Target="../media/image-20-5.jpeg"/><Relationship Id="rId6" Type="http://schemas.openxmlformats.org/officeDocument/2006/relationships/image" Target="../media/image-2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jpeg"/><Relationship Id="rId2" Type="http://schemas.openxmlformats.org/officeDocument/2006/relationships/image" Target="../media/image-21-2.png"/><Relationship Id="rId3" Type="http://schemas.openxmlformats.org/officeDocument/2006/relationships/image" Target="../media/image-21-3.png"/><Relationship Id="rId4" Type="http://schemas.openxmlformats.org/officeDocument/2006/relationships/image" Target="../media/image-21-4.png"/><Relationship Id="rId5" Type="http://schemas.openxmlformats.org/officeDocument/2006/relationships/image" Target="../media/image-21-5.png"/><Relationship Id="rId6" Type="http://schemas.openxmlformats.org/officeDocument/2006/relationships/image" Target="../media/image-21-6.png"/><Relationship Id="rId7" Type="http://schemas.openxmlformats.org/officeDocument/2006/relationships/image" Target="../media/image-21-7.png"/><Relationship Id="rId8" Type="http://schemas.openxmlformats.org/officeDocument/2006/relationships/image" Target="../media/image-21-8.png"/><Relationship Id="rId9" Type="http://schemas.openxmlformats.org/officeDocument/2006/relationships/image" Target="../media/image-2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jpeg"/><Relationship Id="rId2" Type="http://schemas.openxmlformats.org/officeDocument/2006/relationships/image" Target="../media/image-22-2.png"/><Relationship Id="rId3" Type="http://schemas.openxmlformats.org/officeDocument/2006/relationships/image" Target="../media/image-22-3.png"/><Relationship Id="rId4" Type="http://schemas.openxmlformats.org/officeDocument/2006/relationships/image" Target="../media/image-22-4.png"/><Relationship Id="rId5" Type="http://schemas.openxmlformats.org/officeDocument/2006/relationships/image" Target="../media/image-22-5.png"/><Relationship Id="rId6" Type="http://schemas.openxmlformats.org/officeDocument/2006/relationships/image" Target="../media/image-22-6.png"/><Relationship Id="rId7" Type="http://schemas.openxmlformats.org/officeDocument/2006/relationships/image" Target="../media/image-22-7.png"/><Relationship Id="rId8" Type="http://schemas.openxmlformats.org/officeDocument/2006/relationships/image" Target="../media/image-2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3-2.png"/><Relationship Id="rId3" Type="http://schemas.openxmlformats.org/officeDocument/2006/relationships/image" Target="../media/image-23-3.png"/><Relationship Id="rId4" Type="http://schemas.openxmlformats.org/officeDocument/2006/relationships/image" Target="../media/image-23-4.png"/><Relationship Id="rId5" Type="http://schemas.openxmlformats.org/officeDocument/2006/relationships/image" Target="../media/image-23-5.png"/><Relationship Id="rId6" Type="http://schemas.openxmlformats.org/officeDocument/2006/relationships/image" Target="../media/image-23-6.png"/><Relationship Id="rId7" Type="http://schemas.openxmlformats.org/officeDocument/2006/relationships/image" Target="../media/image-23-7.png"/><Relationship Id="rId8" Type="http://schemas.openxmlformats.org/officeDocument/2006/relationships/image" Target="../media/image-23-8.jpeg"/><Relationship Id="rId9" Type="http://schemas.openxmlformats.org/officeDocument/2006/relationships/image" Target="../media/image-23-9.png"/><Relationship Id="rId10" Type="http://schemas.openxmlformats.org/officeDocument/2006/relationships/image" Target="../media/image-23-10.png"/><Relationship Id="rId11" Type="http://schemas.openxmlformats.org/officeDocument/2006/relationships/image" Target="../media/image-23-11.png"/><Relationship Id="rId12" Type="http://schemas.openxmlformats.org/officeDocument/2006/relationships/image" Target="../media/image-23-12.png"/><Relationship Id="rId13" Type="http://schemas.openxmlformats.org/officeDocument/2006/relationships/image" Target="../media/image-23-13.png"/><Relationship Id="rId14" Type="http://schemas.openxmlformats.org/officeDocument/2006/relationships/image" Target="../media/image-23-14.png"/><Relationship Id="rId15" Type="http://schemas.openxmlformats.org/officeDocument/2006/relationships/image" Target="../media/image-23-15.png"/><Relationship Id="rId16" Type="http://schemas.openxmlformats.org/officeDocument/2006/relationships/image" Target="../media/image-23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jpeg"/><Relationship Id="rId2" Type="http://schemas.openxmlformats.org/officeDocument/2006/relationships/image" Target="../media/image-24-2.png"/><Relationship Id="rId3" Type="http://schemas.openxmlformats.org/officeDocument/2006/relationships/image" Target="../media/image-24-3.png"/><Relationship Id="rId4" Type="http://schemas.openxmlformats.org/officeDocument/2006/relationships/image" Target="../media/image-24-4.png"/><Relationship Id="rId5" Type="http://schemas.openxmlformats.org/officeDocument/2006/relationships/image" Target="../media/image-24-5.png"/><Relationship Id="rId6" Type="http://schemas.openxmlformats.org/officeDocument/2006/relationships/image" Target="../media/image-24-6.jpeg"/><Relationship Id="rId7" Type="http://schemas.openxmlformats.org/officeDocument/2006/relationships/image" Target="../media/image-2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jpeg"/><Relationship Id="rId2" Type="http://schemas.openxmlformats.org/officeDocument/2006/relationships/image" Target="../media/image-25-2.jpeg"/><Relationship Id="rId3" Type="http://schemas.openxmlformats.org/officeDocument/2006/relationships/image" Target="../media/image-25-3.jpeg"/><Relationship Id="rId4" Type="http://schemas.openxmlformats.org/officeDocument/2006/relationships/image" Target="../media/image-25-4.png"/><Relationship Id="rId5" Type="http://schemas.openxmlformats.org/officeDocument/2006/relationships/image" Target="../media/image-25-5.png"/><Relationship Id="rId6" Type="http://schemas.openxmlformats.org/officeDocument/2006/relationships/image" Target="../media/image-25-6.png"/><Relationship Id="rId7" Type="http://schemas.openxmlformats.org/officeDocument/2006/relationships/image" Target="../media/image-25-7.png"/><Relationship Id="rId8" Type="http://schemas.openxmlformats.org/officeDocument/2006/relationships/image" Target="../media/image-25-8.png"/><Relationship Id="rId9" Type="http://schemas.openxmlformats.org/officeDocument/2006/relationships/image" Target="../media/image-25-9.png"/><Relationship Id="rId10" Type="http://schemas.openxmlformats.org/officeDocument/2006/relationships/image" Target="../media/image-25-10.png"/><Relationship Id="rId11" Type="http://schemas.openxmlformats.org/officeDocument/2006/relationships/image" Target="../media/image-25-11.png"/><Relationship Id="rId12" Type="http://schemas.openxmlformats.org/officeDocument/2006/relationships/image" Target="../media/image-25-12.png"/><Relationship Id="rId13" Type="http://schemas.openxmlformats.org/officeDocument/2006/relationships/image" Target="../media/image-25-13.png"/><Relationship Id="rId14" Type="http://schemas.openxmlformats.org/officeDocument/2006/relationships/image" Target="../media/image-25-14.png"/><Relationship Id="rId15" Type="http://schemas.openxmlformats.org/officeDocument/2006/relationships/image" Target="../media/image-25-15.png"/><Relationship Id="rId16" Type="http://schemas.openxmlformats.org/officeDocument/2006/relationships/image" Target="../media/image-25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jpeg"/><Relationship Id="rId2" Type="http://schemas.openxmlformats.org/officeDocument/2006/relationships/image" Target="../media/image-26-2.png"/><Relationship Id="rId3" Type="http://schemas.openxmlformats.org/officeDocument/2006/relationships/image" Target="../media/image-26-3.png"/><Relationship Id="rId4" Type="http://schemas.openxmlformats.org/officeDocument/2006/relationships/image" Target="../media/image-26-4.png"/><Relationship Id="rId5" Type="http://schemas.openxmlformats.org/officeDocument/2006/relationships/image" Target="../media/image-26-5.png"/><Relationship Id="rId6" Type="http://schemas.openxmlformats.org/officeDocument/2006/relationships/image" Target="../media/image-26-6.png"/><Relationship Id="rId7" Type="http://schemas.openxmlformats.org/officeDocument/2006/relationships/image" Target="../media/image-26-7.png"/><Relationship Id="rId8" Type="http://schemas.openxmlformats.org/officeDocument/2006/relationships/image" Target="../media/image-26-8.jpeg"/><Relationship Id="rId9" Type="http://schemas.openxmlformats.org/officeDocument/2006/relationships/image" Target="../media/image-26-9.png"/><Relationship Id="rId10" Type="http://schemas.openxmlformats.org/officeDocument/2006/relationships/image" Target="../media/image-26-10.png"/><Relationship Id="rId11" Type="http://schemas.openxmlformats.org/officeDocument/2006/relationships/image" Target="../media/image-26-11.jpe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0" cy="12344400"/>
          </a:xfrm>
          <a:prstGeom prst="rect">
            <a:avLst/>
          </a:prstGeom>
          <a:solidFill>
            <a:srgbClr val="FEFEFE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611975" y="9753600"/>
            <a:ext cx="2333625" cy="2590800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750" y="4343400"/>
            <a:ext cx="133350" cy="3438525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88325" y="1057275"/>
            <a:ext cx="200025" cy="200025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2962275" y="6143625"/>
            <a:ext cx="12392025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9760"/>
              </a:lnSpc>
              <a:buNone/>
            </a:pPr>
            <a:r>
              <a:rPr lang="en-US" sz="8747" b="1" dirty="0">
                <a:solidFill>
                  <a:srgbClr val="1B1B1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春季家居焕新Campaign</a:t>
            </a:r>
            <a:endParaRPr lang="en-US" sz="8747" dirty="0"/>
          </a:p>
        </p:txBody>
      </p:sp>
      <p:sp>
        <p:nvSpPr>
          <p:cNvPr id="7" name="Text 2"/>
          <p:cNvSpPr/>
          <p:nvPr/>
        </p:nvSpPr>
        <p:spPr>
          <a:xfrm>
            <a:off x="3009900" y="4752975"/>
            <a:ext cx="8296275" cy="1238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8325"/>
              </a:lnSpc>
              <a:buNone/>
            </a:pPr>
            <a:r>
              <a:rPr lang="en-US" sz="8625" dirty="0">
                <a:solidFill>
                  <a:srgbClr val="19191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IKEA中国2027</a:t>
            </a:r>
            <a:endParaRPr lang="en-US" sz="8625" dirty="0"/>
          </a:p>
        </p:txBody>
      </p:sp>
      <p:sp>
        <p:nvSpPr>
          <p:cNvPr id="8" name="Text 3"/>
          <p:cNvSpPr/>
          <p:nvPr/>
        </p:nvSpPr>
        <p:spPr>
          <a:xfrm>
            <a:off x="17954625" y="1000125"/>
            <a:ext cx="27908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376"/>
              </a:lnSpc>
              <a:buNone/>
            </a:pPr>
            <a:r>
              <a:rPr lang="en-US" sz="1693" dirty="0">
                <a:solidFill>
                  <a:srgbClr val="626262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IKEA CHINA · SPRING 2027</a:t>
            </a:r>
            <a:endParaRPr lang="en-US" sz="1693" dirty="0"/>
          </a:p>
        </p:txBody>
      </p:sp>
      <p:sp>
        <p:nvSpPr>
          <p:cNvPr id="9" name="Text 4"/>
          <p:cNvSpPr/>
          <p:nvPr/>
        </p:nvSpPr>
        <p:spPr>
          <a:xfrm>
            <a:off x="857250" y="962025"/>
            <a:ext cx="371475" cy="352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2167" dirty="0">
                <a:solidFill>
                  <a:srgbClr val="525252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01</a:t>
            </a:r>
            <a:endParaRPr lang="en-US" sz="2167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0" cy="12344400"/>
          </a:xfrm>
          <a:prstGeom prst="rect">
            <a:avLst/>
          </a:prstGeom>
          <a:solidFill>
            <a:srgbClr val="FEFEFE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992475" y="8953500"/>
            <a:ext cx="5314950" cy="2352675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2550" y="8982075"/>
            <a:ext cx="342900" cy="36195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2550" y="7800975"/>
            <a:ext cx="342900" cy="352425"/>
          </a:xfrm>
          <a:prstGeom prst="rect">
            <a:avLst/>
          </a:prstGeom>
        </p:spPr>
      </p:pic>
      <p:pic>
        <p:nvPicPr>
          <p:cNvPr id="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2550" y="6619875"/>
            <a:ext cx="342900" cy="361950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2105025" y="8839200"/>
            <a:ext cx="8324850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393"/>
              </a:lnSpc>
              <a:buNone/>
            </a:pPr>
            <a:r>
              <a:rPr lang="en-US" sz="3179" b="1" dirty="0">
                <a:solidFill>
                  <a:srgbClr val="555555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让商品与销售在真实选择形成以后自然承接。</a:t>
            </a:r>
            <a:endParaRPr lang="en-US" sz="3179" dirty="0"/>
          </a:p>
        </p:txBody>
      </p:sp>
      <p:sp>
        <p:nvSpPr>
          <p:cNvPr id="8" name="Text 2"/>
          <p:cNvSpPr/>
          <p:nvPr/>
        </p:nvSpPr>
        <p:spPr>
          <a:xfrm>
            <a:off x="2105025" y="7648575"/>
            <a:ext cx="7820025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675"/>
              </a:lnSpc>
              <a:buNone/>
            </a:pPr>
            <a:r>
              <a:rPr lang="en-US" sz="3360" b="1" dirty="0">
                <a:solidFill>
                  <a:srgbClr val="51515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给他们一个值得专程去IKEA商场的理由;</a:t>
            </a:r>
            <a:endParaRPr lang="en-US" sz="3360" dirty="0"/>
          </a:p>
        </p:txBody>
      </p:sp>
      <p:sp>
        <p:nvSpPr>
          <p:cNvPr id="9" name="Text 3"/>
          <p:cNvSpPr/>
          <p:nvPr/>
        </p:nvSpPr>
        <p:spPr>
          <a:xfrm>
            <a:off x="2095500" y="6457950"/>
            <a:ext cx="8734425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620"/>
              </a:lnSpc>
              <a:buNone/>
            </a:pPr>
            <a:r>
              <a:rPr lang="en-US" sz="3288" b="1" dirty="0">
                <a:solidFill>
                  <a:srgbClr val="4C4C4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建立IKEA与年轻人独立生活之间的品牌关系；</a:t>
            </a:r>
            <a:endParaRPr lang="en-US" sz="3288" dirty="0"/>
          </a:p>
        </p:txBody>
      </p:sp>
      <p:sp>
        <p:nvSpPr>
          <p:cNvPr id="10" name="Text 4"/>
          <p:cNvSpPr/>
          <p:nvPr/>
        </p:nvSpPr>
        <p:spPr>
          <a:xfrm>
            <a:off x="1352550" y="5114925"/>
            <a:ext cx="11858625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903"/>
              </a:lnSpc>
              <a:buNone/>
            </a:pPr>
            <a:r>
              <a:rPr lang="en-US" sz="3623" dirty="0">
                <a:solidFill>
                  <a:srgbClr val="7C7C7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在毕业、换工作、换城市、搬家与重新整理日常的时刻：</a:t>
            </a:r>
            <a:endParaRPr lang="en-US" sz="3623" dirty="0"/>
          </a:p>
        </p:txBody>
      </p:sp>
      <p:sp>
        <p:nvSpPr>
          <p:cNvPr id="11" name="Text 5"/>
          <p:cNvSpPr/>
          <p:nvPr/>
        </p:nvSpPr>
        <p:spPr>
          <a:xfrm>
            <a:off x="1371600" y="1981200"/>
            <a:ext cx="14573250" cy="2457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9163"/>
              </a:lnSpc>
              <a:buNone/>
            </a:pPr>
            <a:r>
              <a:rPr lang="en-US" sz="7312" dirty="0">
                <a:solidFill>
                  <a:srgbClr val="1F1F1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2027年春季，我们要让</a:t>
            </a:r>
            <a:endParaRPr lang="en-US" sz="7312" dirty="0"/>
          </a:p>
          <a:p>
            <a:pPr algn="l" indent="0" marL="0">
              <a:lnSpc>
                <a:spcPts val="9163"/>
              </a:lnSpc>
              <a:buNone/>
            </a:pPr>
            <a:r>
              <a:rPr lang="en-US" sz="7312" dirty="0">
                <a:solidFill>
                  <a:srgbClr val="1F1F1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IKEA和年轻人的真实生活更近一步</a:t>
            </a:r>
            <a:endParaRPr lang="en-US" sz="7312" dirty="0"/>
          </a:p>
        </p:txBody>
      </p:sp>
      <p:sp>
        <p:nvSpPr>
          <p:cNvPr id="12" name="Text 6"/>
          <p:cNvSpPr/>
          <p:nvPr/>
        </p:nvSpPr>
        <p:spPr>
          <a:xfrm>
            <a:off x="19002375" y="485775"/>
            <a:ext cx="23622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304"/>
              </a:lnSpc>
              <a:buNone/>
            </a:pPr>
            <a:r>
              <a:rPr lang="en-US" sz="1657" b="1" dirty="0">
                <a:solidFill>
                  <a:srgbClr val="656565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STRATEGY · CONTEXT</a:t>
            </a:r>
            <a:endParaRPr lang="en-US" sz="1657" dirty="0"/>
          </a:p>
        </p:txBody>
      </p:sp>
      <p:sp>
        <p:nvSpPr>
          <p:cNvPr id="13" name="Text 7"/>
          <p:cNvSpPr/>
          <p:nvPr/>
        </p:nvSpPr>
        <p:spPr>
          <a:xfrm>
            <a:off x="542925" y="466725"/>
            <a:ext cx="400050" cy="352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2490" b="1" dirty="0">
                <a:solidFill>
                  <a:srgbClr val="49494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02</a:t>
            </a:r>
            <a:endParaRPr lang="en-US" sz="249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0" cy="12344400"/>
          </a:xfrm>
          <a:prstGeom prst="rect">
            <a:avLst/>
          </a:prstGeom>
          <a:solidFill>
            <a:srgbClr val="FEFEFE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06800" y="9248775"/>
            <a:ext cx="5486400" cy="2800350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40400" y="9277350"/>
            <a:ext cx="3257550" cy="259080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50125" y="10763250"/>
            <a:ext cx="1295400" cy="1104900"/>
          </a:xfrm>
          <a:prstGeom prst="rect">
            <a:avLst/>
          </a:prstGeom>
        </p:spPr>
      </p:pic>
      <p:pic>
        <p:nvPicPr>
          <p:cNvPr id="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40400" y="9286875"/>
            <a:ext cx="1371600" cy="2476500"/>
          </a:xfrm>
          <a:prstGeom prst="rect">
            <a:avLst/>
          </a:prstGeom>
        </p:spPr>
      </p:pic>
      <p:pic>
        <p:nvPicPr>
          <p:cNvPr id="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40150" y="9972675"/>
            <a:ext cx="1304925" cy="1943100"/>
          </a:xfrm>
          <a:prstGeom prst="rect">
            <a:avLst/>
          </a:prstGeom>
        </p:spPr>
      </p:pic>
      <p:sp>
        <p:nvSpPr>
          <p:cNvPr id="8" name="Shape 1"/>
          <p:cNvSpPr/>
          <p:nvPr/>
        </p:nvSpPr>
        <p:spPr>
          <a:xfrm>
            <a:off x="14735175" y="4267200"/>
            <a:ext cx="942975" cy="981075"/>
          </a:xfrm>
          <a:prstGeom prst="rect">
            <a:avLst/>
          </a:prstGeom>
          <a:solidFill>
            <a:srgbClr val="014ECC"/>
          </a:solidFill>
          <a:ln w="9525">
            <a:solidFill>
              <a:srgbClr val="0A40C8"/>
            </a:solidFill>
            <a:prstDash val="solid"/>
          </a:ln>
        </p:spPr>
      </p:sp>
      <p:sp>
        <p:nvSpPr>
          <p:cNvPr id="9" name="Text 2"/>
          <p:cNvSpPr/>
          <p:nvPr/>
        </p:nvSpPr>
        <p:spPr>
          <a:xfrm>
            <a:off x="14878050" y="4457700"/>
            <a:ext cx="685800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600"/>
              </a:lnSpc>
              <a:buNone/>
            </a:pPr>
            <a:r>
              <a:rPr lang="en-US" sz="3442" b="1" dirty="0">
                <a:solidFill>
                  <a:srgbClr val="CADDF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03</a:t>
            </a:r>
            <a:endParaRPr lang="en-US" sz="3442" dirty="0"/>
          </a:p>
        </p:txBody>
      </p:sp>
      <p:pic>
        <p:nvPicPr>
          <p:cNvPr id="1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82100" y="4752975"/>
            <a:ext cx="5324475" cy="47625"/>
          </a:xfrm>
          <a:prstGeom prst="rect">
            <a:avLst/>
          </a:prstGeom>
        </p:spPr>
      </p:pic>
      <p:sp>
        <p:nvSpPr>
          <p:cNvPr id="11" name="Shape 3"/>
          <p:cNvSpPr/>
          <p:nvPr/>
        </p:nvSpPr>
        <p:spPr>
          <a:xfrm>
            <a:off x="8020050" y="4267200"/>
            <a:ext cx="942975" cy="981075"/>
          </a:xfrm>
          <a:prstGeom prst="rect">
            <a:avLst/>
          </a:prstGeom>
          <a:solidFill>
            <a:srgbClr val="014FCD"/>
          </a:solidFill>
          <a:ln w="9525">
            <a:solidFill>
              <a:srgbClr val="083DC5"/>
            </a:solidFill>
            <a:prstDash val="solid"/>
          </a:ln>
        </p:spPr>
      </p:sp>
      <p:sp>
        <p:nvSpPr>
          <p:cNvPr id="12" name="Text 4"/>
          <p:cNvSpPr/>
          <p:nvPr/>
        </p:nvSpPr>
        <p:spPr>
          <a:xfrm>
            <a:off x="8162925" y="4448175"/>
            <a:ext cx="695325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600"/>
              </a:lnSpc>
              <a:buNone/>
            </a:pPr>
            <a:r>
              <a:rPr lang="en-US" sz="3397" b="1" dirty="0">
                <a:solidFill>
                  <a:srgbClr val="CEE0F5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02</a:t>
            </a:r>
            <a:endParaRPr lang="en-US" sz="3397" dirty="0"/>
          </a:p>
        </p:txBody>
      </p:sp>
      <p:pic>
        <p:nvPicPr>
          <p:cNvPr id="13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24125" y="4752975"/>
            <a:ext cx="5276850" cy="47625"/>
          </a:xfrm>
          <a:prstGeom prst="rect">
            <a:avLst/>
          </a:prstGeom>
        </p:spPr>
      </p:pic>
      <p:sp>
        <p:nvSpPr>
          <p:cNvPr id="14" name="Shape 5"/>
          <p:cNvSpPr/>
          <p:nvPr/>
        </p:nvSpPr>
        <p:spPr>
          <a:xfrm>
            <a:off x="1371600" y="4267200"/>
            <a:ext cx="933450" cy="981075"/>
          </a:xfrm>
          <a:prstGeom prst="rect">
            <a:avLst/>
          </a:prstGeom>
          <a:solidFill>
            <a:srgbClr val="014ECC"/>
          </a:solidFill>
          <a:ln w="9525">
            <a:solidFill>
              <a:srgbClr val="0A40C9"/>
            </a:solidFill>
            <a:prstDash val="solid"/>
          </a:ln>
        </p:spPr>
      </p:sp>
      <p:sp>
        <p:nvSpPr>
          <p:cNvPr id="15" name="Text 6"/>
          <p:cNvSpPr/>
          <p:nvPr/>
        </p:nvSpPr>
        <p:spPr>
          <a:xfrm>
            <a:off x="1533525" y="4438650"/>
            <a:ext cx="638175" cy="628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600"/>
              </a:lnSpc>
              <a:buNone/>
            </a:pPr>
            <a:r>
              <a:rPr lang="en-US" sz="3383" b="1" dirty="0">
                <a:solidFill>
                  <a:srgbClr val="D0E1F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01</a:t>
            </a:r>
            <a:endParaRPr lang="en-US" sz="3383" dirty="0"/>
          </a:p>
        </p:txBody>
      </p:sp>
      <p:sp>
        <p:nvSpPr>
          <p:cNvPr id="16" name="Text 7"/>
          <p:cNvSpPr/>
          <p:nvPr/>
        </p:nvSpPr>
        <p:spPr>
          <a:xfrm>
            <a:off x="14716125" y="6638925"/>
            <a:ext cx="4838700" cy="1857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644"/>
              </a:lnSpc>
              <a:buNone/>
            </a:pPr>
            <a:r>
              <a:rPr lang="en-US" sz="2843" b="1" dirty="0">
                <a:solidFill>
                  <a:srgbClr val="535353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用适合租住、进入成本友好、</a:t>
            </a:r>
            <a:endParaRPr lang="en-US" sz="2843" dirty="0"/>
          </a:p>
          <a:p>
            <a:pPr algn="l" indent="0" marL="0">
              <a:lnSpc>
                <a:spcPts val="3644"/>
              </a:lnSpc>
              <a:buNone/>
            </a:pPr>
            <a:r>
              <a:rPr lang="en-US" sz="2843" b="1" dirty="0">
                <a:solidFill>
                  <a:srgbClr val="535353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可靠且有设计的商品，承接</a:t>
            </a:r>
            <a:endParaRPr lang="en-US" sz="2843" dirty="0"/>
          </a:p>
          <a:p>
            <a:pPr algn="l" indent="0" marL="0">
              <a:lnSpc>
                <a:spcPts val="3644"/>
              </a:lnSpc>
              <a:buNone/>
            </a:pPr>
            <a:r>
              <a:rPr lang="en-US" sz="2843" b="1" dirty="0">
                <a:solidFill>
                  <a:srgbClr val="535353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已经形成的选择。</a:t>
            </a:r>
            <a:endParaRPr lang="en-US" sz="2843" dirty="0"/>
          </a:p>
        </p:txBody>
      </p:sp>
      <p:sp>
        <p:nvSpPr>
          <p:cNvPr id="17" name="Text 8"/>
          <p:cNvSpPr/>
          <p:nvPr/>
        </p:nvSpPr>
        <p:spPr>
          <a:xfrm>
            <a:off x="8029575" y="7277100"/>
            <a:ext cx="3571875" cy="12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884"/>
              </a:lnSpc>
              <a:buNone/>
            </a:pPr>
            <a:r>
              <a:rPr lang="en-US" sz="3031" b="1" dirty="0">
                <a:solidFill>
                  <a:srgbClr val="51515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寻找生活答案的一次</a:t>
            </a:r>
            <a:endParaRPr lang="en-US" sz="3031" dirty="0"/>
          </a:p>
          <a:p>
            <a:pPr algn="l" indent="0" marL="0">
              <a:lnSpc>
                <a:spcPts val="3884"/>
              </a:lnSpc>
              <a:buNone/>
            </a:pPr>
            <a:r>
              <a:rPr lang="en-US" sz="3031" b="1" dirty="0">
                <a:solidFill>
                  <a:srgbClr val="51515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主动行动。</a:t>
            </a:r>
            <a:endParaRPr lang="en-US" sz="3031" dirty="0"/>
          </a:p>
        </p:txBody>
      </p:sp>
      <p:sp>
        <p:nvSpPr>
          <p:cNvPr id="18" name="Text 9"/>
          <p:cNvSpPr/>
          <p:nvPr/>
        </p:nvSpPr>
        <p:spPr>
          <a:xfrm>
            <a:off x="8029575" y="6638925"/>
            <a:ext cx="3724275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075"/>
              </a:lnSpc>
              <a:buNone/>
            </a:pPr>
            <a:r>
              <a:rPr lang="en-US" sz="2873" b="1" dirty="0">
                <a:solidFill>
                  <a:srgbClr val="5A5A5A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让“去宜家看看”成为</a:t>
            </a:r>
            <a:endParaRPr lang="en-US" sz="2873" dirty="0"/>
          </a:p>
        </p:txBody>
      </p:sp>
      <p:sp>
        <p:nvSpPr>
          <p:cNvPr id="19" name="Text 10"/>
          <p:cNvSpPr/>
          <p:nvPr/>
        </p:nvSpPr>
        <p:spPr>
          <a:xfrm>
            <a:off x="1371600" y="6629400"/>
            <a:ext cx="4219575" cy="1885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4017"/>
              </a:lnSpc>
              <a:buNone/>
            </a:pPr>
            <a:r>
              <a:rPr lang="en-US" sz="3132" b="1" dirty="0">
                <a:solidFill>
                  <a:srgbClr val="54545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让IKEA成为年轻人开始</a:t>
            </a:r>
            <a:endParaRPr lang="en-US" sz="3132" dirty="0"/>
          </a:p>
          <a:p>
            <a:pPr algn="l" indent="0" marL="0">
              <a:lnSpc>
                <a:spcPts val="4017"/>
              </a:lnSpc>
              <a:buNone/>
            </a:pPr>
            <a:r>
              <a:rPr lang="en-US" sz="3132" b="1" dirty="0">
                <a:solidFill>
                  <a:srgbClr val="54545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或重置独立生活时，</a:t>
            </a:r>
            <a:endParaRPr lang="en-US" sz="3132" dirty="0"/>
          </a:p>
          <a:p>
            <a:pPr algn="l" indent="0" marL="0">
              <a:lnSpc>
                <a:spcPts val="4017"/>
              </a:lnSpc>
              <a:buNone/>
            </a:pPr>
            <a:r>
              <a:rPr lang="en-US" sz="3132" b="1" dirty="0">
                <a:solidFill>
                  <a:srgbClr val="54545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一个真正相关的品牌。</a:t>
            </a:r>
            <a:endParaRPr lang="en-US" sz="3132" dirty="0"/>
          </a:p>
        </p:txBody>
      </p:sp>
      <p:sp>
        <p:nvSpPr>
          <p:cNvPr id="20" name="Text 11"/>
          <p:cNvSpPr/>
          <p:nvPr/>
        </p:nvSpPr>
        <p:spPr>
          <a:xfrm>
            <a:off x="14706600" y="5610225"/>
            <a:ext cx="120015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4425"/>
              </a:lnSpc>
              <a:buNone/>
            </a:pPr>
            <a:r>
              <a:rPr lang="en-US" sz="4493" dirty="0">
                <a:solidFill>
                  <a:srgbClr val="32323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销售</a:t>
            </a:r>
            <a:endParaRPr lang="en-US" sz="4493" dirty="0"/>
          </a:p>
        </p:txBody>
      </p:sp>
      <p:sp>
        <p:nvSpPr>
          <p:cNvPr id="21" name="Text 12"/>
          <p:cNvSpPr/>
          <p:nvPr/>
        </p:nvSpPr>
        <p:spPr>
          <a:xfrm>
            <a:off x="7981950" y="5610225"/>
            <a:ext cx="1171575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4425"/>
              </a:lnSpc>
              <a:buNone/>
            </a:pPr>
            <a:r>
              <a:rPr lang="en-US" sz="4470" b="1" dirty="0">
                <a:solidFill>
                  <a:srgbClr val="30303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到店</a:t>
            </a:r>
            <a:endParaRPr lang="en-US" sz="4470" dirty="0"/>
          </a:p>
        </p:txBody>
      </p:sp>
      <p:sp>
        <p:nvSpPr>
          <p:cNvPr id="22" name="Text 13"/>
          <p:cNvSpPr/>
          <p:nvPr/>
        </p:nvSpPr>
        <p:spPr>
          <a:xfrm>
            <a:off x="1400175" y="5619750"/>
            <a:ext cx="2733675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5100"/>
              </a:lnSpc>
              <a:buNone/>
            </a:pPr>
            <a:r>
              <a:rPr lang="en-US" sz="4808" b="1" dirty="0">
                <a:solidFill>
                  <a:srgbClr val="30303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Branding</a:t>
            </a:r>
            <a:endParaRPr lang="en-US" sz="4808" dirty="0"/>
          </a:p>
        </p:txBody>
      </p:sp>
      <p:sp>
        <p:nvSpPr>
          <p:cNvPr id="23" name="Text 14"/>
          <p:cNvSpPr/>
          <p:nvPr/>
        </p:nvSpPr>
        <p:spPr>
          <a:xfrm>
            <a:off x="1371600" y="2219325"/>
            <a:ext cx="15973425" cy="1057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7125"/>
              </a:lnSpc>
              <a:buNone/>
            </a:pPr>
            <a:r>
              <a:rPr lang="en-US" sz="6413" b="1" dirty="0">
                <a:solidFill>
                  <a:srgbClr val="2A2A2A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这次Campaign的目标，有清楚的先后顺序</a:t>
            </a:r>
            <a:endParaRPr lang="en-US" sz="6413" dirty="0"/>
          </a:p>
        </p:txBody>
      </p:sp>
      <p:pic>
        <p:nvPicPr>
          <p:cNvPr id="24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031200" y="561975"/>
            <a:ext cx="200025" cy="200025"/>
          </a:xfrm>
          <a:prstGeom prst="rect">
            <a:avLst/>
          </a:prstGeom>
        </p:spPr>
      </p:pic>
      <p:sp>
        <p:nvSpPr>
          <p:cNvPr id="25" name="Text 15"/>
          <p:cNvSpPr/>
          <p:nvPr/>
        </p:nvSpPr>
        <p:spPr>
          <a:xfrm>
            <a:off x="523875" y="476250"/>
            <a:ext cx="390525" cy="333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2408" b="1" dirty="0">
                <a:solidFill>
                  <a:srgbClr val="4A4A4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03</a:t>
            </a:r>
            <a:endParaRPr lang="en-US" sz="2408" dirty="0"/>
          </a:p>
        </p:txBody>
      </p:sp>
      <p:sp>
        <p:nvSpPr>
          <p:cNvPr id="26" name="Text 16"/>
          <p:cNvSpPr/>
          <p:nvPr/>
        </p:nvSpPr>
        <p:spPr>
          <a:xfrm>
            <a:off x="18783300" y="514350"/>
            <a:ext cx="20478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478"/>
              </a:lnSpc>
              <a:buNone/>
            </a:pPr>
            <a:r>
              <a:rPr lang="en-US" sz="1647" b="1" dirty="0">
                <a:solidFill>
                  <a:srgbClr val="5F5F5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OBJECTIVE ORDER</a:t>
            </a:r>
            <a:endParaRPr lang="en-US" sz="164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0" cy="12344400"/>
          </a:xfrm>
          <a:prstGeom prst="rect">
            <a:avLst/>
          </a:prstGeom>
          <a:solidFill>
            <a:srgbClr val="FEFEFE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878300" y="8124825"/>
            <a:ext cx="4981575" cy="3143250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45250" y="9201150"/>
            <a:ext cx="2562225" cy="198120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83075" y="8258175"/>
            <a:ext cx="1981200" cy="2838450"/>
          </a:xfrm>
          <a:prstGeom prst="rect">
            <a:avLst/>
          </a:prstGeom>
        </p:spPr>
      </p:pic>
      <p:pic>
        <p:nvPicPr>
          <p:cNvPr id="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7300" y="9410700"/>
            <a:ext cx="4210050" cy="47625"/>
          </a:xfrm>
          <a:prstGeom prst="rect">
            <a:avLst/>
          </a:prstGeom>
        </p:spPr>
      </p:pic>
      <p:pic>
        <p:nvPicPr>
          <p:cNvPr id="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50250" y="561975"/>
            <a:ext cx="200025" cy="200025"/>
          </a:xfrm>
          <a:prstGeom prst="rect">
            <a:avLst/>
          </a:prstGeom>
        </p:spPr>
      </p:pic>
      <p:sp>
        <p:nvSpPr>
          <p:cNvPr id="8" name="Text 1"/>
          <p:cNvSpPr/>
          <p:nvPr/>
        </p:nvSpPr>
        <p:spPr>
          <a:xfrm>
            <a:off x="1228725" y="11334750"/>
            <a:ext cx="15849600" cy="4095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737" dirty="0">
                <a:solidFill>
                  <a:srgbClr val="9E9E9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来源：清华大学五道口金融学院《2024一2025年住房租赁行业发展报告》；中指研究院《2025年中租客大调查》。公开样本偏向核心城市，仅用于方向判断。</a:t>
            </a:r>
            <a:endParaRPr lang="en-US" sz="1737" dirty="0"/>
          </a:p>
        </p:txBody>
      </p:sp>
      <p:sp>
        <p:nvSpPr>
          <p:cNvPr id="9" name="Text 2"/>
          <p:cNvSpPr/>
          <p:nvPr/>
        </p:nvSpPr>
        <p:spPr>
          <a:xfrm>
            <a:off x="1247775" y="7429500"/>
            <a:ext cx="12163425" cy="17049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45" b="1" dirty="0">
                <a:solidFill>
                  <a:srgbClr val="32323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他们未必愿意为一间临时住所做大规模投入，</a:t>
            </a:r>
            <a:endParaRPr lang="en-US" sz="4645" dirty="0"/>
          </a:p>
          <a:p>
            <a:pPr algn="l" indent="0" marL="0">
              <a:buNone/>
            </a:pPr>
            <a:r>
              <a:rPr lang="en-US" sz="4645" b="1" dirty="0">
                <a:solidFill>
                  <a:srgbClr val="32323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但这不等于，他们不在乎每天怎样生活。</a:t>
            </a:r>
            <a:endParaRPr lang="en-US" sz="4645" dirty="0"/>
          </a:p>
        </p:txBody>
      </p:sp>
      <p:sp>
        <p:nvSpPr>
          <p:cNvPr id="10" name="Text 3"/>
          <p:cNvSpPr/>
          <p:nvPr/>
        </p:nvSpPr>
        <p:spPr>
          <a:xfrm>
            <a:off x="1295400" y="5162550"/>
            <a:ext cx="12582525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32" b="1" dirty="0">
                <a:solidFill>
                  <a:srgbClr val="555555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公开调查也显示，家具家电、房屋设施、装修品质与居住服务，</a:t>
            </a:r>
            <a:endParaRPr lang="en-US" sz="3432" dirty="0"/>
          </a:p>
          <a:p>
            <a:pPr algn="l" indent="0" marL="0">
              <a:buNone/>
            </a:pPr>
            <a:r>
              <a:rPr lang="en-US" sz="3432" b="1" dirty="0">
                <a:solidFill>
                  <a:srgbClr val="555555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都是租客真实在意的条件。</a:t>
            </a:r>
            <a:endParaRPr lang="en-US" sz="3432" dirty="0"/>
          </a:p>
        </p:txBody>
      </p:sp>
      <p:sp>
        <p:nvSpPr>
          <p:cNvPr id="11" name="Text 4"/>
          <p:cNvSpPr/>
          <p:nvPr/>
        </p:nvSpPr>
        <p:spPr>
          <a:xfrm>
            <a:off x="1276350" y="3943350"/>
            <a:ext cx="9696450" cy="600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525" b="1" dirty="0">
                <a:solidFill>
                  <a:srgbClr val="54545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新市民与青年人构成中国租住人群的重要主体。</a:t>
            </a:r>
            <a:endParaRPr lang="en-US" sz="3525" dirty="0"/>
          </a:p>
        </p:txBody>
      </p:sp>
      <p:sp>
        <p:nvSpPr>
          <p:cNvPr id="12" name="Text 5"/>
          <p:cNvSpPr/>
          <p:nvPr/>
        </p:nvSpPr>
        <p:spPr>
          <a:xfrm>
            <a:off x="1257300" y="2114550"/>
            <a:ext cx="15278100" cy="12477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779" dirty="0">
                <a:solidFill>
                  <a:srgbClr val="232323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年轻租住者，并没有放弃居住品质</a:t>
            </a:r>
            <a:endParaRPr lang="en-US" sz="7779" dirty="0"/>
          </a:p>
        </p:txBody>
      </p:sp>
      <p:sp>
        <p:nvSpPr>
          <p:cNvPr id="13" name="Text 6"/>
          <p:cNvSpPr/>
          <p:nvPr/>
        </p:nvSpPr>
        <p:spPr>
          <a:xfrm>
            <a:off x="19050000" y="495300"/>
            <a:ext cx="18097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5A5A5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YOUTH RENTING</a:t>
            </a:r>
            <a:endParaRPr lang="en-US" sz="1500" dirty="0"/>
          </a:p>
        </p:txBody>
      </p:sp>
      <p:sp>
        <p:nvSpPr>
          <p:cNvPr id="14" name="Text 7"/>
          <p:cNvSpPr/>
          <p:nvPr/>
        </p:nvSpPr>
        <p:spPr>
          <a:xfrm>
            <a:off x="533400" y="457200"/>
            <a:ext cx="400050" cy="3714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50" b="1" dirty="0">
                <a:solidFill>
                  <a:srgbClr val="50505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04</a:t>
            </a:r>
            <a:endParaRPr lang="en-US" sz="19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0" cy="12344400"/>
          </a:xfrm>
          <a:prstGeom prst="rect">
            <a:avLst/>
          </a:prstGeom>
          <a:solidFill>
            <a:srgbClr val="FEFEFE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87700" y="2886075"/>
            <a:ext cx="6057900" cy="9182100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0" y="8877300"/>
            <a:ext cx="5943600" cy="283845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4925" y="10734675"/>
            <a:ext cx="13677900" cy="38100"/>
          </a:xfrm>
          <a:prstGeom prst="rect">
            <a:avLst/>
          </a:prstGeom>
        </p:spPr>
      </p:pic>
      <p:sp>
        <p:nvSpPr>
          <p:cNvPr id="6" name="Shape 1"/>
          <p:cNvSpPr/>
          <p:nvPr/>
        </p:nvSpPr>
        <p:spPr>
          <a:xfrm>
            <a:off x="1285875" y="4933950"/>
            <a:ext cx="14125575" cy="1571625"/>
          </a:xfrm>
          <a:prstGeom prst="rect">
            <a:avLst/>
          </a:prstGeom>
          <a:solidFill>
            <a:srgbClr val="FDFDFD"/>
          </a:solidFill>
          <a:ln w="57150">
            <a:solidFill>
              <a:srgbClr val="4D7AD0"/>
            </a:solidFill>
            <a:prstDash val="solid"/>
          </a:ln>
        </p:spPr>
      </p:sp>
      <p:sp>
        <p:nvSpPr>
          <p:cNvPr id="7" name="Text 2"/>
          <p:cNvSpPr/>
          <p:nvPr/>
        </p:nvSpPr>
        <p:spPr>
          <a:xfrm>
            <a:off x="13811250" y="5343525"/>
            <a:ext cx="1238250" cy="733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4725"/>
              </a:lnSpc>
              <a:buNone/>
            </a:pPr>
            <a:r>
              <a:rPr lang="en-US" sz="4703" b="1" dirty="0">
                <a:solidFill>
                  <a:srgbClr val="2C2C2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复用</a:t>
            </a:r>
            <a:endParaRPr lang="en-US" sz="4703" dirty="0"/>
          </a:p>
        </p:txBody>
      </p:sp>
      <p:sp>
        <p:nvSpPr>
          <p:cNvPr id="8" name="Text 3"/>
          <p:cNvSpPr/>
          <p:nvPr/>
        </p:nvSpPr>
        <p:spPr>
          <a:xfrm>
            <a:off x="11449050" y="5343525"/>
            <a:ext cx="1247775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4650"/>
              </a:lnSpc>
              <a:buNone/>
            </a:pPr>
            <a:r>
              <a:rPr lang="en-US" sz="4718" dirty="0">
                <a:solidFill>
                  <a:srgbClr val="31313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搬家</a:t>
            </a:r>
            <a:endParaRPr lang="en-US" sz="4718" dirty="0"/>
          </a:p>
        </p:txBody>
      </p:sp>
      <p:sp>
        <p:nvSpPr>
          <p:cNvPr id="9" name="Text 4"/>
          <p:cNvSpPr/>
          <p:nvPr/>
        </p:nvSpPr>
        <p:spPr>
          <a:xfrm>
            <a:off x="9096375" y="5353050"/>
            <a:ext cx="1247775" cy="704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4725"/>
              </a:lnSpc>
              <a:buNone/>
            </a:pPr>
            <a:r>
              <a:rPr lang="en-US" sz="4680" b="1" dirty="0">
                <a:solidFill>
                  <a:srgbClr val="2F2F2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安装</a:t>
            </a:r>
            <a:endParaRPr lang="en-US" sz="4680" dirty="0"/>
          </a:p>
        </p:txBody>
      </p:sp>
      <p:sp>
        <p:nvSpPr>
          <p:cNvPr id="10" name="Text 5"/>
          <p:cNvSpPr/>
          <p:nvPr/>
        </p:nvSpPr>
        <p:spPr>
          <a:xfrm>
            <a:off x="6724650" y="5353050"/>
            <a:ext cx="1247775" cy="704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4650"/>
              </a:lnSpc>
              <a:buNone/>
            </a:pPr>
            <a:r>
              <a:rPr lang="en-US" sz="4650" b="1" dirty="0">
                <a:solidFill>
                  <a:srgbClr val="2C2C2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组合</a:t>
            </a:r>
            <a:endParaRPr lang="en-US" sz="4650" dirty="0"/>
          </a:p>
        </p:txBody>
      </p:sp>
      <p:sp>
        <p:nvSpPr>
          <p:cNvPr id="11" name="Text 6"/>
          <p:cNvSpPr/>
          <p:nvPr/>
        </p:nvSpPr>
        <p:spPr>
          <a:xfrm>
            <a:off x="4352925" y="5353050"/>
            <a:ext cx="1228725" cy="6953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4647"/>
              </a:lnSpc>
              <a:buNone/>
            </a:pPr>
            <a:r>
              <a:rPr lang="en-US" sz="4692" b="1" dirty="0">
                <a:solidFill>
                  <a:srgbClr val="29292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尺寸</a:t>
            </a:r>
            <a:endParaRPr lang="en-US" sz="4692" dirty="0"/>
          </a:p>
        </p:txBody>
      </p:sp>
      <p:sp>
        <p:nvSpPr>
          <p:cNvPr id="12" name="Text 7"/>
          <p:cNvSpPr/>
          <p:nvPr/>
        </p:nvSpPr>
        <p:spPr>
          <a:xfrm>
            <a:off x="2000250" y="5343525"/>
            <a:ext cx="1238250" cy="714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4725"/>
              </a:lnSpc>
              <a:buNone/>
            </a:pPr>
            <a:r>
              <a:rPr lang="en-US" sz="4703" b="1" dirty="0">
                <a:solidFill>
                  <a:srgbClr val="31313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预算</a:t>
            </a:r>
            <a:endParaRPr lang="en-US" sz="4703" dirty="0"/>
          </a:p>
        </p:txBody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40725" y="561975"/>
            <a:ext cx="200025" cy="200025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323975" y="9925050"/>
            <a:ext cx="13649325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4137"/>
              </a:lnSpc>
              <a:buNone/>
            </a:pPr>
            <a:r>
              <a:rPr lang="en-US" sz="3723" dirty="0">
                <a:solidFill>
                  <a:srgbClr val="41414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真正昂贵的不只是价格，也包括选错以后的时间、精力与后悔。</a:t>
            </a:r>
            <a:endParaRPr lang="en-US" sz="3723" dirty="0"/>
          </a:p>
        </p:txBody>
      </p:sp>
      <p:sp>
        <p:nvSpPr>
          <p:cNvPr id="15" name="Text 9"/>
          <p:cNvSpPr/>
          <p:nvPr/>
        </p:nvSpPr>
        <p:spPr>
          <a:xfrm>
            <a:off x="1323975" y="7019925"/>
            <a:ext cx="9048750" cy="21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4219"/>
              </a:lnSpc>
              <a:buNone/>
            </a:pPr>
            <a:r>
              <a:rPr lang="en-US" sz="3291" b="1" dirty="0">
                <a:solidFill>
                  <a:srgbClr val="7D7D7D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这个好看的房间，真的适合我的日常吗？</a:t>
            </a:r>
            <a:endParaRPr lang="en-US" sz="3291" dirty="0"/>
          </a:p>
          <a:p>
            <a:pPr algn="l" indent="0" marL="0">
              <a:lnSpc>
                <a:spcPts val="4219"/>
              </a:lnSpc>
              <a:buNone/>
            </a:pPr>
            <a:r>
              <a:rPr lang="en-US" sz="3291" b="1" dirty="0">
                <a:solidFill>
                  <a:srgbClr val="7D7D7D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现在买下的东西，下一次搬家还能继续使用吗？</a:t>
            </a:r>
            <a:endParaRPr lang="en-US" sz="3291" dirty="0"/>
          </a:p>
        </p:txBody>
      </p:sp>
      <p:sp>
        <p:nvSpPr>
          <p:cNvPr id="16" name="Text 10"/>
          <p:cNvSpPr/>
          <p:nvPr/>
        </p:nvSpPr>
        <p:spPr>
          <a:xfrm>
            <a:off x="1323975" y="3829050"/>
            <a:ext cx="8258175" cy="600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615"/>
              </a:lnSpc>
              <a:buNone/>
            </a:pPr>
            <a:r>
              <a:rPr lang="en-US" sz="3320" b="1" dirty="0">
                <a:solidFill>
                  <a:srgbClr val="777777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一间房背后，是一连串需要同时判断的事：</a:t>
            </a:r>
            <a:endParaRPr lang="en-US" sz="3320" dirty="0"/>
          </a:p>
        </p:txBody>
      </p:sp>
      <p:sp>
        <p:nvSpPr>
          <p:cNvPr id="17" name="Text 11"/>
          <p:cNvSpPr/>
          <p:nvPr/>
        </p:nvSpPr>
        <p:spPr>
          <a:xfrm>
            <a:off x="1352550" y="2286000"/>
            <a:ext cx="14173200" cy="11334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7650"/>
              </a:lnSpc>
              <a:buNone/>
            </a:pPr>
            <a:r>
              <a:rPr lang="en-US" sz="7216" b="1" dirty="0">
                <a:solidFill>
                  <a:srgbClr val="24242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想住得更好，不等于敢马上作选择</a:t>
            </a:r>
            <a:endParaRPr lang="en-US" sz="7216" dirty="0"/>
          </a:p>
        </p:txBody>
      </p:sp>
      <p:sp>
        <p:nvSpPr>
          <p:cNvPr id="18" name="Text 12"/>
          <p:cNvSpPr/>
          <p:nvPr/>
        </p:nvSpPr>
        <p:spPr>
          <a:xfrm>
            <a:off x="18545175" y="495300"/>
            <a:ext cx="23241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334"/>
              </a:lnSpc>
              <a:buNone/>
            </a:pPr>
            <a:r>
              <a:rPr lang="en-US" sz="1721" dirty="0">
                <a:solidFill>
                  <a:srgbClr val="676767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CONSUMER TENSION</a:t>
            </a:r>
            <a:endParaRPr lang="en-US" sz="1721" dirty="0"/>
          </a:p>
        </p:txBody>
      </p:sp>
      <p:sp>
        <p:nvSpPr>
          <p:cNvPr id="19" name="Text 13"/>
          <p:cNvSpPr/>
          <p:nvPr/>
        </p:nvSpPr>
        <p:spPr>
          <a:xfrm>
            <a:off x="542925" y="457200"/>
            <a:ext cx="4000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2438" b="1" dirty="0">
                <a:solidFill>
                  <a:srgbClr val="50505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05</a:t>
            </a:r>
            <a:endParaRPr lang="en-US" sz="243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0" cy="12344400"/>
          </a:xfrm>
          <a:prstGeom prst="rect">
            <a:avLst/>
          </a:prstGeom>
          <a:solidFill>
            <a:srgbClr val="FDFDFD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097375" y="7820025"/>
            <a:ext cx="3819525" cy="3962400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3975" y="10458450"/>
            <a:ext cx="11439525" cy="5715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4450" y="9067800"/>
            <a:ext cx="8496300" cy="57150"/>
          </a:xfrm>
          <a:prstGeom prst="rect">
            <a:avLst/>
          </a:prstGeom>
        </p:spPr>
      </p:pic>
      <p:pic>
        <p:nvPicPr>
          <p:cNvPr id="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40725" y="561975"/>
            <a:ext cx="200025" cy="209550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1285875" y="11344275"/>
            <a:ext cx="13287375" cy="4095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932"/>
              </a:lnSpc>
              <a:buNone/>
            </a:pPr>
            <a:r>
              <a:rPr lang="en-US" sz="1828" dirty="0">
                <a:solidFill>
                  <a:srgbClr val="96969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来源：IKEA中国《100m²租住3年，每1m²都改成了我喜欢的样子》《夏日小改变开启我的新生活》《宜家去你家》等公开内容。</a:t>
            </a:r>
            <a:endParaRPr lang="en-US" sz="1828" dirty="0"/>
          </a:p>
        </p:txBody>
      </p:sp>
      <p:sp>
        <p:nvSpPr>
          <p:cNvPr id="8" name="Text 2"/>
          <p:cNvSpPr/>
          <p:nvPr/>
        </p:nvSpPr>
        <p:spPr>
          <a:xfrm>
            <a:off x="1352550" y="9467850"/>
            <a:ext cx="11487150" cy="7905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5073"/>
              </a:lnSpc>
              <a:buNone/>
            </a:pPr>
            <a:r>
              <a:rPr lang="en-US" sz="4617" b="1" dirty="0">
                <a:solidFill>
                  <a:srgbClr val="38383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在决定之前，先亲自看看生活还能怎样过。</a:t>
            </a:r>
            <a:endParaRPr lang="en-US" sz="4617" dirty="0"/>
          </a:p>
        </p:txBody>
      </p:sp>
      <p:sp>
        <p:nvSpPr>
          <p:cNvPr id="9" name="Text 3"/>
          <p:cNvSpPr/>
          <p:nvPr/>
        </p:nvSpPr>
        <p:spPr>
          <a:xfrm>
            <a:off x="1352550" y="8086725"/>
            <a:ext cx="84201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4438"/>
              </a:lnSpc>
              <a:buNone/>
            </a:pPr>
            <a:r>
              <a:rPr lang="en-US" sz="4594" b="1" dirty="0">
                <a:solidFill>
                  <a:srgbClr val="353535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我们需要给他们一个新的行动：</a:t>
            </a:r>
            <a:endParaRPr lang="en-US" sz="4594" dirty="0"/>
          </a:p>
        </p:txBody>
      </p:sp>
      <p:sp>
        <p:nvSpPr>
          <p:cNvPr id="10" name="Text 4"/>
          <p:cNvSpPr/>
          <p:nvPr/>
        </p:nvSpPr>
        <p:spPr>
          <a:xfrm>
            <a:off x="1352550" y="6667500"/>
            <a:ext cx="10182225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675"/>
              </a:lnSpc>
              <a:buNone/>
            </a:pPr>
            <a:r>
              <a:rPr lang="en-US" sz="3375" b="1" dirty="0">
                <a:solidFill>
                  <a:srgbClr val="56565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2027年，我们不需要再教育他们“应该好好生活”。</a:t>
            </a:r>
            <a:endParaRPr lang="en-US" sz="3375" dirty="0"/>
          </a:p>
        </p:txBody>
      </p:sp>
      <p:sp>
        <p:nvSpPr>
          <p:cNvPr id="11" name="Text 5"/>
          <p:cNvSpPr/>
          <p:nvPr/>
        </p:nvSpPr>
        <p:spPr>
          <a:xfrm>
            <a:off x="1352550" y="4972050"/>
            <a:ext cx="10887075" cy="1266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4267"/>
              </a:lnSpc>
              <a:buNone/>
            </a:pPr>
            <a:r>
              <a:rPr lang="en-US" sz="3326" b="1" dirty="0">
                <a:solidFill>
                  <a:srgbClr val="52525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关于租住生活、首次独立、小空间、小预算与灵活家具，</a:t>
            </a:r>
            <a:endParaRPr lang="en-US" sz="3326" dirty="0"/>
          </a:p>
          <a:p>
            <a:pPr algn="l" indent="0" marL="0">
              <a:lnSpc>
                <a:spcPts val="4267"/>
              </a:lnSpc>
              <a:buNone/>
            </a:pPr>
            <a:r>
              <a:rPr lang="en-US" sz="3326" b="1" dirty="0">
                <a:solidFill>
                  <a:srgbClr val="52525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年轻人已经看过很多内容。</a:t>
            </a:r>
            <a:endParaRPr lang="en-US" sz="3326" dirty="0"/>
          </a:p>
        </p:txBody>
      </p:sp>
      <p:sp>
        <p:nvSpPr>
          <p:cNvPr id="12" name="Text 6"/>
          <p:cNvSpPr/>
          <p:nvPr/>
        </p:nvSpPr>
        <p:spPr>
          <a:xfrm>
            <a:off x="1343025" y="1905000"/>
            <a:ext cx="11449050" cy="2457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9333"/>
              </a:lnSpc>
              <a:buNone/>
            </a:pPr>
            <a:r>
              <a:rPr lang="en-US" sz="7287" b="1" dirty="0">
                <a:solidFill>
                  <a:srgbClr val="272727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“租房也值得”是正确的，</a:t>
            </a:r>
            <a:endParaRPr lang="en-US" sz="7287" dirty="0"/>
          </a:p>
          <a:p>
            <a:pPr algn="l" indent="0" marL="0">
              <a:lnSpc>
                <a:spcPts val="9333"/>
              </a:lnSpc>
              <a:buNone/>
            </a:pPr>
            <a:r>
              <a:rPr lang="en-US" sz="7287" b="1" dirty="0">
                <a:solidFill>
                  <a:srgbClr val="272727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但已经不足以成为新的答案</a:t>
            </a:r>
            <a:endParaRPr lang="en-US" sz="7287" dirty="0"/>
          </a:p>
        </p:txBody>
      </p:sp>
      <p:sp>
        <p:nvSpPr>
          <p:cNvPr id="13" name="Text 7"/>
          <p:cNvSpPr/>
          <p:nvPr/>
        </p:nvSpPr>
        <p:spPr>
          <a:xfrm>
            <a:off x="18849975" y="504825"/>
            <a:ext cx="2019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467"/>
              </a:lnSpc>
              <a:buNone/>
            </a:pPr>
            <a:r>
              <a:rPr lang="en-US" sz="1753" b="1" dirty="0">
                <a:solidFill>
                  <a:srgbClr val="646464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STRATEGIC SHIFT</a:t>
            </a:r>
            <a:endParaRPr lang="en-US" sz="1753" dirty="0"/>
          </a:p>
        </p:txBody>
      </p:sp>
      <p:sp>
        <p:nvSpPr>
          <p:cNvPr id="14" name="Text 8"/>
          <p:cNvSpPr/>
          <p:nvPr/>
        </p:nvSpPr>
        <p:spPr>
          <a:xfrm>
            <a:off x="542925" y="466725"/>
            <a:ext cx="390525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2490" b="1" dirty="0">
                <a:solidFill>
                  <a:srgbClr val="4C4C4C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06</a:t>
            </a:r>
            <a:endParaRPr lang="en-US" sz="249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0" cy="12344400"/>
          </a:xfrm>
          <a:prstGeom prst="rect">
            <a:avLst/>
          </a:prstGeom>
          <a:solidFill>
            <a:srgbClr val="FEFEFE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91500" y="8162925"/>
            <a:ext cx="4714875" cy="38481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3468350" y="5848350"/>
            <a:ext cx="142875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600"/>
              </a:lnSpc>
              <a:buNone/>
            </a:pPr>
            <a:r>
              <a:rPr lang="en-US" sz="3585" b="1" dirty="0">
                <a:solidFill>
                  <a:srgbClr val="3F3F3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怎样吃</a:t>
            </a:r>
            <a:endParaRPr lang="en-US" sz="3585" dirty="0"/>
          </a:p>
        </p:txBody>
      </p:sp>
      <p:sp>
        <p:nvSpPr>
          <p:cNvPr id="5" name="Shape 2"/>
          <p:cNvSpPr/>
          <p:nvPr/>
        </p:nvSpPr>
        <p:spPr>
          <a:xfrm>
            <a:off x="1295400" y="5562600"/>
            <a:ext cx="8543925" cy="1733550"/>
          </a:xfrm>
          <a:prstGeom prst="rect">
            <a:avLst/>
          </a:prstGeom>
          <a:solidFill>
            <a:srgbClr val="FDFEFD"/>
          </a:solidFill>
          <a:ln w="57150">
            <a:solidFill>
              <a:srgbClr val="4175E3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8096250" y="6048375"/>
            <a:ext cx="1266825" cy="733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4650"/>
              </a:lnSpc>
              <a:buNone/>
            </a:pPr>
            <a:r>
              <a:rPr lang="en-US" sz="4800" dirty="0">
                <a:solidFill>
                  <a:srgbClr val="2B2B2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租期</a:t>
            </a:r>
            <a:endParaRPr lang="en-US" sz="4800" dirty="0"/>
          </a:p>
        </p:txBody>
      </p:sp>
      <p:sp>
        <p:nvSpPr>
          <p:cNvPr id="7" name="Text 4"/>
          <p:cNvSpPr/>
          <p:nvPr/>
        </p:nvSpPr>
        <p:spPr>
          <a:xfrm>
            <a:off x="6029325" y="6076950"/>
            <a:ext cx="1257300" cy="704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4500"/>
              </a:lnSpc>
              <a:buNone/>
            </a:pPr>
            <a:r>
              <a:rPr lang="en-US" sz="4672" b="1" dirty="0">
                <a:solidFill>
                  <a:srgbClr val="30303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面积</a:t>
            </a:r>
            <a:endParaRPr lang="en-US" sz="4672" dirty="0"/>
          </a:p>
        </p:txBody>
      </p:sp>
      <p:sp>
        <p:nvSpPr>
          <p:cNvPr id="8" name="Text 5"/>
          <p:cNvSpPr/>
          <p:nvPr/>
        </p:nvSpPr>
        <p:spPr>
          <a:xfrm>
            <a:off x="3952875" y="6067425"/>
            <a:ext cx="1238250" cy="704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4714"/>
              </a:lnSpc>
              <a:buNone/>
            </a:pPr>
            <a:r>
              <a:rPr lang="en-US" sz="4729" dirty="0">
                <a:solidFill>
                  <a:srgbClr val="2F2F2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通勤</a:t>
            </a:r>
            <a:endParaRPr lang="en-US" sz="4729" dirty="0"/>
          </a:p>
        </p:txBody>
      </p:sp>
      <p:sp>
        <p:nvSpPr>
          <p:cNvPr id="9" name="Text 6"/>
          <p:cNvSpPr/>
          <p:nvPr/>
        </p:nvSpPr>
        <p:spPr>
          <a:xfrm>
            <a:off x="1876425" y="6057900"/>
            <a:ext cx="1257300" cy="714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4725"/>
              </a:lnSpc>
              <a:buNone/>
            </a:pPr>
            <a:r>
              <a:rPr lang="en-US" sz="4733" b="1" dirty="0">
                <a:solidFill>
                  <a:srgbClr val="28282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租金</a:t>
            </a:r>
            <a:endParaRPr lang="en-US" sz="4733" dirty="0"/>
          </a:p>
        </p:txBody>
      </p:sp>
      <p:sp>
        <p:nvSpPr>
          <p:cNvPr id="10" name="Text 7"/>
          <p:cNvSpPr/>
          <p:nvPr/>
        </p:nvSpPr>
        <p:spPr>
          <a:xfrm>
            <a:off x="16954500" y="6877050"/>
            <a:ext cx="3743325" cy="5619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544"/>
              </a:lnSpc>
              <a:buNone/>
            </a:pPr>
            <a:r>
              <a:rPr lang="en-US" sz="3574" b="1" dirty="0">
                <a:solidFill>
                  <a:srgbClr val="46464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怎样让兴趣有位置</a:t>
            </a:r>
            <a:endParaRPr lang="en-US" sz="3574" dirty="0"/>
          </a:p>
        </p:txBody>
      </p:sp>
      <p:sp>
        <p:nvSpPr>
          <p:cNvPr id="11" name="Text 8"/>
          <p:cNvSpPr/>
          <p:nvPr/>
        </p:nvSpPr>
        <p:spPr>
          <a:xfrm>
            <a:off x="13468350" y="6886575"/>
            <a:ext cx="2828925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631"/>
              </a:lnSpc>
              <a:buNone/>
            </a:pPr>
            <a:r>
              <a:rPr lang="en-US" sz="3601" b="1" dirty="0">
                <a:solidFill>
                  <a:srgbClr val="3D3D3D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怎样招待朋友</a:t>
            </a:r>
            <a:endParaRPr lang="en-US" sz="3601" dirty="0"/>
          </a:p>
        </p:txBody>
      </p:sp>
      <p:sp>
        <p:nvSpPr>
          <p:cNvPr id="12" name="Text 9"/>
          <p:cNvSpPr/>
          <p:nvPr/>
        </p:nvSpPr>
        <p:spPr>
          <a:xfrm>
            <a:off x="10925175" y="6877050"/>
            <a:ext cx="1895475" cy="5619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590"/>
              </a:lnSpc>
              <a:buNone/>
            </a:pPr>
            <a:r>
              <a:rPr lang="en-US" sz="3619" b="1" dirty="0">
                <a:solidFill>
                  <a:srgbClr val="3F3F3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怎样独处</a:t>
            </a:r>
            <a:endParaRPr lang="en-US" sz="3619" dirty="0"/>
          </a:p>
        </p:txBody>
      </p:sp>
      <p:sp>
        <p:nvSpPr>
          <p:cNvPr id="13" name="Text 10"/>
          <p:cNvSpPr/>
          <p:nvPr/>
        </p:nvSpPr>
        <p:spPr>
          <a:xfrm>
            <a:off x="15849600" y="5838825"/>
            <a:ext cx="2867025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642"/>
              </a:lnSpc>
              <a:buNone/>
            </a:pPr>
            <a:r>
              <a:rPr lang="en-US" sz="3649" b="1" dirty="0">
                <a:solidFill>
                  <a:srgbClr val="41414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怎样结束工作</a:t>
            </a:r>
            <a:endParaRPr lang="en-US" sz="3649" dirty="0"/>
          </a:p>
        </p:txBody>
      </p:sp>
      <p:sp>
        <p:nvSpPr>
          <p:cNvPr id="14" name="Text 11"/>
          <p:cNvSpPr/>
          <p:nvPr/>
        </p:nvSpPr>
        <p:spPr>
          <a:xfrm>
            <a:off x="10925175" y="5829300"/>
            <a:ext cx="1457325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675"/>
              </a:lnSpc>
              <a:buNone/>
            </a:pPr>
            <a:r>
              <a:rPr lang="en-US" sz="3653" b="1" dirty="0">
                <a:solidFill>
                  <a:srgbClr val="42424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怎样睡</a:t>
            </a:r>
            <a:endParaRPr lang="en-US" sz="3653" dirty="0"/>
          </a:p>
        </p:txBody>
      </p:sp>
      <p:sp>
        <p:nvSpPr>
          <p:cNvPr id="15" name="Text 12"/>
          <p:cNvSpPr/>
          <p:nvPr/>
        </p:nvSpPr>
        <p:spPr>
          <a:xfrm>
            <a:off x="10915650" y="4457700"/>
            <a:ext cx="5572125" cy="600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630"/>
              </a:lnSpc>
              <a:buNone/>
            </a:pPr>
            <a:r>
              <a:rPr lang="en-US" sz="3467" b="1" dirty="0">
                <a:solidFill>
                  <a:srgbClr val="575757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住进去以后，却要慢慢回答:</a:t>
            </a:r>
            <a:endParaRPr lang="en-US" sz="3467" dirty="0"/>
          </a:p>
        </p:txBody>
      </p:sp>
      <p:sp>
        <p:nvSpPr>
          <p:cNvPr id="16" name="Text 13"/>
          <p:cNvSpPr/>
          <p:nvPr/>
        </p:nvSpPr>
        <p:spPr>
          <a:xfrm>
            <a:off x="1333500" y="4448175"/>
            <a:ext cx="4695825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639"/>
              </a:lnSpc>
              <a:buNone/>
            </a:pPr>
            <a:r>
              <a:rPr lang="en-US" sz="3260" b="1" dirty="0">
                <a:solidFill>
                  <a:srgbClr val="50505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找房时，我们可以比较：</a:t>
            </a:r>
            <a:endParaRPr lang="en-US" sz="3260" dirty="0"/>
          </a:p>
        </p:txBody>
      </p:sp>
      <p:sp>
        <p:nvSpPr>
          <p:cNvPr id="17" name="Text 14"/>
          <p:cNvSpPr/>
          <p:nvPr/>
        </p:nvSpPr>
        <p:spPr>
          <a:xfrm>
            <a:off x="1352550" y="2266950"/>
            <a:ext cx="15611475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7937"/>
              </a:lnSpc>
              <a:buNone/>
            </a:pPr>
            <a:r>
              <a:rPr lang="en-US" sz="7452" b="1" dirty="0">
                <a:solidFill>
                  <a:srgbClr val="24242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找房有筛选条件，生活没有标准答案</a:t>
            </a:r>
            <a:endParaRPr lang="en-US" sz="7452" dirty="0"/>
          </a:p>
        </p:txBody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40725" y="561975"/>
            <a:ext cx="200025" cy="200025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542925" y="447675"/>
            <a:ext cx="3810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2303" b="1" dirty="0">
                <a:solidFill>
                  <a:srgbClr val="50505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07</a:t>
            </a:r>
            <a:endParaRPr lang="en-US" sz="2303" dirty="0"/>
          </a:p>
        </p:txBody>
      </p:sp>
      <p:sp>
        <p:nvSpPr>
          <p:cNvPr id="20" name="Text 16"/>
          <p:cNvSpPr/>
          <p:nvPr/>
        </p:nvSpPr>
        <p:spPr>
          <a:xfrm>
            <a:off x="18545175" y="504825"/>
            <a:ext cx="2333625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527"/>
              </a:lnSpc>
              <a:buNone/>
            </a:pPr>
            <a:r>
              <a:rPr lang="en-US" sz="1694" dirty="0">
                <a:solidFill>
                  <a:srgbClr val="626262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FROM HOUSE TO LIFE</a:t>
            </a:r>
            <a:endParaRPr lang="en-US" sz="169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0" cy="12344400"/>
          </a:xfrm>
          <a:prstGeom prst="rect">
            <a:avLst/>
          </a:prstGeom>
          <a:solidFill>
            <a:srgbClr val="FDFDFD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6100" y="11287125"/>
            <a:ext cx="16021050" cy="762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3105150" y="11353800"/>
            <a:ext cx="15982950" cy="9525"/>
          </a:xfrm>
          <a:prstGeom prst="rect">
            <a:avLst/>
          </a:prstGeom>
          <a:solidFill>
            <a:srgbClr val="F9D344"/>
          </a:solidFill>
          <a:ln/>
        </p:spPr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01625" y="6781800"/>
            <a:ext cx="3648075" cy="2305050"/>
          </a:xfrm>
          <a:prstGeom prst="rect">
            <a:avLst/>
          </a:prstGeom>
        </p:spPr>
      </p:pic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59050" y="8220075"/>
            <a:ext cx="1266825" cy="838200"/>
          </a:xfrm>
          <a:prstGeom prst="rect">
            <a:avLst/>
          </a:prstGeom>
        </p:spPr>
      </p:pic>
      <p:pic>
        <p:nvPicPr>
          <p:cNvPr id="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5050" y="7115175"/>
            <a:ext cx="5457825" cy="2524125"/>
          </a:xfrm>
          <a:prstGeom prst="rect">
            <a:avLst/>
          </a:prstGeom>
        </p:spPr>
      </p:pic>
      <p:pic>
        <p:nvPicPr>
          <p:cNvPr id="8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9225" y="7210425"/>
            <a:ext cx="1847850" cy="1838325"/>
          </a:xfrm>
          <a:prstGeom prst="rect">
            <a:avLst/>
          </a:prstGeom>
        </p:spPr>
      </p:pic>
      <p:pic>
        <p:nvPicPr>
          <p:cNvPr id="9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38400" y="7400925"/>
            <a:ext cx="2381250" cy="1552575"/>
          </a:xfrm>
          <a:prstGeom prst="rect">
            <a:avLst/>
          </a:prstGeom>
        </p:spPr>
      </p:pic>
      <p:pic>
        <p:nvPicPr>
          <p:cNvPr id="10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95400" y="5181600"/>
            <a:ext cx="800100" cy="85725"/>
          </a:xfrm>
          <a:prstGeom prst="rect">
            <a:avLst/>
          </a:prstGeom>
        </p:spPr>
      </p:pic>
      <p:pic>
        <p:nvPicPr>
          <p:cNvPr id="11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031200" y="561975"/>
            <a:ext cx="209550" cy="209550"/>
          </a:xfrm>
          <a:prstGeom prst="rect">
            <a:avLst/>
          </a:prstGeom>
        </p:spPr>
      </p:pic>
      <p:sp>
        <p:nvSpPr>
          <p:cNvPr id="12" name="Text 2"/>
          <p:cNvSpPr/>
          <p:nvPr/>
        </p:nvSpPr>
        <p:spPr>
          <a:xfrm>
            <a:off x="3143250" y="10334625"/>
            <a:ext cx="15982950" cy="9048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6223"/>
              </a:lnSpc>
              <a:buNone/>
            </a:pPr>
            <a:r>
              <a:rPr lang="en-US" sz="5813" b="1" dirty="0">
                <a:solidFill>
                  <a:srgbClr val="252525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独立生活第一次，或再一次，开始由自己决定。</a:t>
            </a:r>
            <a:endParaRPr lang="en-US" sz="5813" dirty="0"/>
          </a:p>
        </p:txBody>
      </p:sp>
      <p:sp>
        <p:nvSpPr>
          <p:cNvPr id="13" name="Text 3"/>
          <p:cNvSpPr/>
          <p:nvPr/>
        </p:nvSpPr>
        <p:spPr>
          <a:xfrm>
            <a:off x="7705725" y="9467850"/>
            <a:ext cx="6705600" cy="5619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533"/>
              </a:lnSpc>
              <a:buNone/>
            </a:pPr>
            <a:r>
              <a:rPr lang="en-US" sz="3202" b="1" dirty="0">
                <a:solidFill>
                  <a:srgbClr val="49494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他们共享的不是年龄和房型，而是：</a:t>
            </a:r>
            <a:endParaRPr lang="en-US" sz="3202" dirty="0"/>
          </a:p>
        </p:txBody>
      </p:sp>
      <p:sp>
        <p:nvSpPr>
          <p:cNvPr id="14" name="Text 4"/>
          <p:cNvSpPr/>
          <p:nvPr/>
        </p:nvSpPr>
        <p:spPr>
          <a:xfrm>
            <a:off x="12954000" y="5514975"/>
            <a:ext cx="6962775" cy="1057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590"/>
              </a:lnSpc>
              <a:buNone/>
            </a:pPr>
            <a:r>
              <a:rPr lang="en-US" sz="2799" b="1" dirty="0">
                <a:solidFill>
                  <a:srgbClr val="5F5F5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在换工作、换城市、换房或生活失去</a:t>
            </a:r>
            <a:endParaRPr lang="en-US" sz="2799" dirty="0"/>
          </a:p>
          <a:p>
            <a:pPr algn="l" indent="0" marL="0">
              <a:lnSpc>
                <a:spcPts val="3590"/>
              </a:lnSpc>
              <a:buNone/>
            </a:pPr>
            <a:r>
              <a:rPr lang="en-US" sz="2799" b="1" dirty="0">
                <a:solidFill>
                  <a:srgbClr val="5F5F5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秩序以后，再一次把日常调回自己的需要。</a:t>
            </a:r>
            <a:endParaRPr lang="en-US" sz="2799" dirty="0"/>
          </a:p>
        </p:txBody>
      </p:sp>
      <p:sp>
        <p:nvSpPr>
          <p:cNvPr id="15" name="Text 5"/>
          <p:cNvSpPr/>
          <p:nvPr/>
        </p:nvSpPr>
        <p:spPr>
          <a:xfrm>
            <a:off x="2552700" y="5457825"/>
            <a:ext cx="5762625" cy="156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527"/>
              </a:lnSpc>
              <a:buNone/>
            </a:pPr>
            <a:r>
              <a:rPr lang="en-US" sz="2751" b="1" dirty="0">
                <a:solidFill>
                  <a:srgbClr val="5E5E5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第一次离开学校或原生家庭，</a:t>
            </a:r>
            <a:endParaRPr lang="en-US" sz="2751" dirty="0"/>
          </a:p>
          <a:p>
            <a:pPr algn="l" indent="0" marL="0">
              <a:lnSpc>
                <a:spcPts val="3527"/>
              </a:lnSpc>
              <a:buNone/>
            </a:pPr>
            <a:r>
              <a:rPr lang="en-US" sz="2751" b="1" dirty="0">
                <a:solidFill>
                  <a:srgbClr val="5E5E5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开始决定自己的睡眠、饮食、工作、</a:t>
            </a:r>
            <a:endParaRPr lang="en-US" sz="2751" dirty="0"/>
          </a:p>
          <a:p>
            <a:pPr algn="l" indent="0" marL="0">
              <a:lnSpc>
                <a:spcPts val="3527"/>
              </a:lnSpc>
              <a:buNone/>
            </a:pPr>
            <a:r>
              <a:rPr lang="en-US" sz="2751" b="1" dirty="0">
                <a:solidFill>
                  <a:srgbClr val="5E5E5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预算与社交。</a:t>
            </a:r>
            <a:endParaRPr lang="en-US" sz="2751" dirty="0"/>
          </a:p>
        </p:txBody>
      </p:sp>
      <p:sp>
        <p:nvSpPr>
          <p:cNvPr id="16" name="Text 6"/>
          <p:cNvSpPr/>
          <p:nvPr/>
        </p:nvSpPr>
        <p:spPr>
          <a:xfrm>
            <a:off x="11658600" y="4429125"/>
            <a:ext cx="876300" cy="885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5775"/>
              </a:lnSpc>
              <a:buNone/>
            </a:pPr>
            <a:r>
              <a:rPr lang="en-US" sz="5497" b="1" dirty="0">
                <a:solidFill>
                  <a:srgbClr val="2858F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02</a:t>
            </a:r>
            <a:endParaRPr lang="en-US" sz="5497" dirty="0"/>
          </a:p>
        </p:txBody>
      </p:sp>
      <p:sp>
        <p:nvSpPr>
          <p:cNvPr id="17" name="Text 7"/>
          <p:cNvSpPr/>
          <p:nvPr/>
        </p:nvSpPr>
        <p:spPr>
          <a:xfrm>
            <a:off x="12954000" y="4524375"/>
            <a:ext cx="2257425" cy="628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4200"/>
              </a:lnSpc>
              <a:buNone/>
            </a:pPr>
            <a:r>
              <a:rPr lang="en-US" sz="4222" b="1" dirty="0">
                <a:solidFill>
                  <a:srgbClr val="39393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年轻白领</a:t>
            </a:r>
            <a:endParaRPr lang="en-US" sz="4222" dirty="0"/>
          </a:p>
        </p:txBody>
      </p:sp>
      <p:sp>
        <p:nvSpPr>
          <p:cNvPr id="18" name="Text 8"/>
          <p:cNvSpPr/>
          <p:nvPr/>
        </p:nvSpPr>
        <p:spPr>
          <a:xfrm>
            <a:off x="2552700" y="4524375"/>
            <a:ext cx="1657350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4200"/>
              </a:lnSpc>
              <a:buNone/>
            </a:pPr>
            <a:r>
              <a:rPr lang="en-US" sz="4208" b="1" dirty="0">
                <a:solidFill>
                  <a:srgbClr val="32323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毕业生</a:t>
            </a:r>
            <a:endParaRPr lang="en-US" sz="4208" dirty="0"/>
          </a:p>
        </p:txBody>
      </p:sp>
      <p:sp>
        <p:nvSpPr>
          <p:cNvPr id="19" name="Text 9"/>
          <p:cNvSpPr/>
          <p:nvPr/>
        </p:nvSpPr>
        <p:spPr>
          <a:xfrm>
            <a:off x="1304925" y="4448175"/>
            <a:ext cx="733425" cy="676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4050"/>
              </a:lnSpc>
              <a:buNone/>
            </a:pPr>
            <a:r>
              <a:rPr lang="en-US" sz="4920" b="1" dirty="0">
                <a:solidFill>
                  <a:srgbClr val="2554F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01</a:t>
            </a:r>
            <a:endParaRPr lang="en-US" sz="4920" dirty="0"/>
          </a:p>
        </p:txBody>
      </p:sp>
      <p:sp>
        <p:nvSpPr>
          <p:cNvPr id="20" name="Text 10"/>
          <p:cNvSpPr/>
          <p:nvPr/>
        </p:nvSpPr>
        <p:spPr>
          <a:xfrm>
            <a:off x="1266825" y="1562100"/>
            <a:ext cx="10753725" cy="2333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8966"/>
              </a:lnSpc>
              <a:buNone/>
            </a:pPr>
            <a:r>
              <a:rPr lang="en-US" sz="7005" b="1" dirty="0">
                <a:solidFill>
                  <a:srgbClr val="22222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毕业生与年轻白领，</a:t>
            </a:r>
            <a:endParaRPr lang="en-US" sz="7005" dirty="0"/>
          </a:p>
          <a:p>
            <a:pPr algn="l" indent="0" marL="0">
              <a:lnSpc>
                <a:spcPts val="8966"/>
              </a:lnSpc>
              <a:buNone/>
            </a:pPr>
            <a:r>
              <a:rPr lang="en-US" sz="7005" b="1" dirty="0">
                <a:solidFill>
                  <a:srgbClr val="22222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正在经历同一个生活时刻</a:t>
            </a:r>
            <a:endParaRPr lang="en-US" sz="7005" dirty="0"/>
          </a:p>
        </p:txBody>
      </p:sp>
      <p:sp>
        <p:nvSpPr>
          <p:cNvPr id="21" name="Text 11"/>
          <p:cNvSpPr/>
          <p:nvPr/>
        </p:nvSpPr>
        <p:spPr>
          <a:xfrm>
            <a:off x="18497550" y="504825"/>
            <a:ext cx="2352675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524"/>
              </a:lnSpc>
              <a:buNone/>
            </a:pPr>
            <a:r>
              <a:rPr lang="en-US" sz="1774" b="1" dirty="0">
                <a:solidFill>
                  <a:srgbClr val="60606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SHARED LIFE STAGE</a:t>
            </a:r>
            <a:endParaRPr lang="en-US" sz="1774" dirty="0"/>
          </a:p>
        </p:txBody>
      </p:sp>
      <p:sp>
        <p:nvSpPr>
          <p:cNvPr id="22" name="Text 12"/>
          <p:cNvSpPr/>
          <p:nvPr/>
        </p:nvSpPr>
        <p:spPr>
          <a:xfrm>
            <a:off x="533400" y="438150"/>
            <a:ext cx="409575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2565" b="1" dirty="0">
                <a:solidFill>
                  <a:srgbClr val="474747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08</a:t>
            </a:r>
            <a:endParaRPr lang="en-US" sz="256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0" cy="12344400"/>
          </a:xfrm>
          <a:prstGeom prst="rect">
            <a:avLst/>
          </a:prstGeom>
          <a:solidFill>
            <a:srgbClr val="FDFDFD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116425" y="7048500"/>
            <a:ext cx="3324225" cy="4276725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50100" y="7829550"/>
            <a:ext cx="257175" cy="257175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1333500" y="4171950"/>
            <a:ext cx="123825" cy="1409700"/>
          </a:xfrm>
          <a:prstGeom prst="rect">
            <a:avLst/>
          </a:prstGeom>
          <a:solidFill>
            <a:srgbClr val="0853F2"/>
          </a:solidFill>
          <a:ln w="9525">
            <a:solidFill>
              <a:srgbClr val="85A9F9"/>
            </a:solidFill>
            <a:prstDash val="solid"/>
          </a:ln>
        </p:spPr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50250" y="581025"/>
            <a:ext cx="200025" cy="200025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1381125" y="8020050"/>
            <a:ext cx="102108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529"/>
              </a:lnSpc>
              <a:buNone/>
            </a:pPr>
            <a:r>
              <a:rPr lang="en-US" sz="3249" b="1" dirty="0">
                <a:solidFill>
                  <a:srgbClr val="4F4F4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第一次决定自己的日子怎样过，独立生活才真正开始。</a:t>
            </a:r>
            <a:endParaRPr lang="en-US" sz="3249" dirty="0"/>
          </a:p>
        </p:txBody>
      </p:sp>
      <p:sp>
        <p:nvSpPr>
          <p:cNvPr id="8" name="Text 3"/>
          <p:cNvSpPr/>
          <p:nvPr/>
        </p:nvSpPr>
        <p:spPr>
          <a:xfrm>
            <a:off x="1381125" y="7105650"/>
            <a:ext cx="66294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775"/>
              </a:lnSpc>
              <a:buNone/>
            </a:pPr>
            <a:r>
              <a:rPr lang="en-US" sz="3375" b="1" dirty="0">
                <a:solidFill>
                  <a:srgbClr val="555555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拿到钥匙，只是拥有了一处空间。</a:t>
            </a:r>
            <a:endParaRPr lang="en-US" sz="3375" dirty="0"/>
          </a:p>
        </p:txBody>
      </p:sp>
      <p:sp>
        <p:nvSpPr>
          <p:cNvPr id="9" name="Text 4"/>
          <p:cNvSpPr/>
          <p:nvPr/>
        </p:nvSpPr>
        <p:spPr>
          <a:xfrm>
            <a:off x="2009775" y="4229100"/>
            <a:ext cx="18716625" cy="144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9829"/>
              </a:lnSpc>
              <a:buNone/>
            </a:pPr>
            <a:r>
              <a:rPr lang="en-US" sz="8934" b="1" dirty="0">
                <a:solidFill>
                  <a:srgbClr val="1D1D1D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但我还在想，自己到底想怎么生活。</a:t>
            </a:r>
            <a:endParaRPr lang="en-US" sz="8934" dirty="0"/>
          </a:p>
        </p:txBody>
      </p:sp>
      <p:sp>
        <p:nvSpPr>
          <p:cNvPr id="10" name="Text 5"/>
          <p:cNvSpPr/>
          <p:nvPr/>
        </p:nvSpPr>
        <p:spPr>
          <a:xfrm>
            <a:off x="1381125" y="2819400"/>
            <a:ext cx="75057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4298"/>
              </a:lnSpc>
              <a:buNone/>
            </a:pPr>
            <a:r>
              <a:rPr lang="en-US" sz="4410" dirty="0">
                <a:solidFill>
                  <a:srgbClr val="38383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我已经有了一个可以住的房间</a:t>
            </a:r>
            <a:endParaRPr lang="en-US" sz="4410" dirty="0"/>
          </a:p>
        </p:txBody>
      </p:sp>
      <p:sp>
        <p:nvSpPr>
          <p:cNvPr id="11" name="Text 6"/>
          <p:cNvSpPr/>
          <p:nvPr/>
        </p:nvSpPr>
        <p:spPr>
          <a:xfrm>
            <a:off x="19183350" y="523875"/>
            <a:ext cx="1714500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499"/>
              </a:lnSpc>
              <a:buNone/>
            </a:pPr>
            <a:r>
              <a:rPr lang="en-US" sz="1742" b="1" dirty="0">
                <a:solidFill>
                  <a:srgbClr val="585858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HUMAN TRUTH</a:t>
            </a:r>
            <a:endParaRPr lang="en-US" sz="1742" dirty="0"/>
          </a:p>
        </p:txBody>
      </p:sp>
      <p:sp>
        <p:nvSpPr>
          <p:cNvPr id="12" name="Text 7"/>
          <p:cNvSpPr/>
          <p:nvPr/>
        </p:nvSpPr>
        <p:spPr>
          <a:xfrm>
            <a:off x="485775" y="476250"/>
            <a:ext cx="400050" cy="352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2550" b="1" dirty="0">
                <a:solidFill>
                  <a:srgbClr val="525252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09</a:t>
            </a:r>
            <a:endParaRPr lang="en-US" sz="25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21945600" cy="12344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87900" y="10144125"/>
            <a:ext cx="3314700" cy="12001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40575" y="10287000"/>
            <a:ext cx="923925" cy="10477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26000" y="10182225"/>
            <a:ext cx="1943100" cy="106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345150" y="10267950"/>
            <a:ext cx="1133475" cy="962025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3390900" y="9429750"/>
            <a:ext cx="12458700" cy="733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4538"/>
              </a:lnSpc>
              <a:buNone/>
            </a:pPr>
            <a:r>
              <a:rPr lang="en-US" sz="3965" dirty="0">
                <a:solidFill>
                  <a:srgbClr val="40404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可以先看、先试、先比较，再找到</a:t>
            </a:r>
            <a:pPr algn="l" indent="0" marL="0">
              <a:lnSpc>
                <a:spcPts val="4538"/>
              </a:lnSpc>
              <a:buNone/>
            </a:pPr>
            <a:r>
              <a:rPr lang="en-US" sz="3965" b="1" dirty="0">
                <a:solidFill>
                  <a:srgbClr val="3B70E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适合自己的那一种。</a:t>
            </a:r>
            <a:endParaRPr lang="en-US" sz="3965" dirty="0"/>
          </a:p>
        </p:txBody>
      </p:sp>
      <p:pic>
        <p:nvPicPr>
          <p:cNvPr id="8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95575" y="9448800"/>
            <a:ext cx="28575" cy="723900"/>
          </a:xfrm>
          <a:prstGeom prst="rect">
            <a:avLst/>
          </a:prstGeom>
        </p:spPr>
      </p:pic>
      <p:sp>
        <p:nvSpPr>
          <p:cNvPr id="9" name="Text 1"/>
          <p:cNvSpPr/>
          <p:nvPr/>
        </p:nvSpPr>
        <p:spPr>
          <a:xfrm>
            <a:off x="1200150" y="9420225"/>
            <a:ext cx="923925" cy="714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4714"/>
              </a:lnSpc>
              <a:buNone/>
            </a:pPr>
            <a:r>
              <a:rPr lang="en-US" sz="6345" b="1" dirty="0">
                <a:solidFill>
                  <a:srgbClr val="205EF1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04</a:t>
            </a:r>
            <a:endParaRPr lang="en-US" sz="6345" dirty="0"/>
          </a:p>
        </p:txBody>
      </p:sp>
      <p:sp>
        <p:nvSpPr>
          <p:cNvPr id="10" name="Shape 2"/>
          <p:cNvSpPr/>
          <p:nvPr/>
        </p:nvSpPr>
        <p:spPr>
          <a:xfrm>
            <a:off x="1143000" y="9010650"/>
            <a:ext cx="19335750" cy="19050"/>
          </a:xfrm>
          <a:prstGeom prst="rect">
            <a:avLst/>
          </a:prstGeom>
          <a:solidFill>
            <a:srgbClr val="E2E2E2"/>
          </a:solidFill>
          <a:ln/>
        </p:spPr>
      </p:sp>
      <p:sp>
        <p:nvSpPr>
          <p:cNvPr id="11" name="Text 3"/>
          <p:cNvSpPr/>
          <p:nvPr/>
        </p:nvSpPr>
        <p:spPr>
          <a:xfrm>
            <a:off x="3409950" y="7896225"/>
            <a:ext cx="7848600" cy="704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4500"/>
              </a:lnSpc>
              <a:buNone/>
            </a:pPr>
            <a:r>
              <a:rPr lang="en-US" sz="3870" dirty="0">
                <a:solidFill>
                  <a:srgbClr val="434343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自己</a:t>
            </a:r>
            <a:pPr algn="l" indent="0" marL="0">
              <a:lnSpc>
                <a:spcPts val="4500"/>
              </a:lnSpc>
              <a:buNone/>
            </a:pPr>
            <a:r>
              <a:rPr lang="en-US" sz="3870" b="1" dirty="0">
                <a:solidFill>
                  <a:srgbClr val="3A6EED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不需要一次</a:t>
            </a:r>
            <a:pPr algn="l" indent="0" marL="0">
              <a:lnSpc>
                <a:spcPts val="4500"/>
              </a:lnSpc>
              <a:buNone/>
            </a:pPr>
            <a:r>
              <a:rPr lang="en-US" sz="3870" dirty="0">
                <a:solidFill>
                  <a:srgbClr val="434343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想清楚所有事情；</a:t>
            </a:r>
            <a:endParaRPr lang="en-US" sz="3870" dirty="0"/>
          </a:p>
        </p:txBody>
      </p:sp>
      <p:pic>
        <p:nvPicPr>
          <p:cNvPr id="12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95575" y="7896225"/>
            <a:ext cx="28575" cy="714375"/>
          </a:xfrm>
          <a:prstGeom prst="rect">
            <a:avLst/>
          </a:prstGeom>
        </p:spPr>
      </p:pic>
      <p:sp>
        <p:nvSpPr>
          <p:cNvPr id="13" name="Text 4"/>
          <p:cNvSpPr/>
          <p:nvPr/>
        </p:nvSpPr>
        <p:spPr>
          <a:xfrm>
            <a:off x="1200150" y="7858125"/>
            <a:ext cx="904875" cy="714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4725"/>
              </a:lnSpc>
              <a:buNone/>
            </a:pPr>
            <a:r>
              <a:rPr lang="en-US" sz="5820" b="1" dirty="0">
                <a:solidFill>
                  <a:srgbClr val="2260F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03</a:t>
            </a:r>
            <a:endParaRPr lang="en-US" sz="5820" dirty="0"/>
          </a:p>
        </p:txBody>
      </p:sp>
      <p:sp>
        <p:nvSpPr>
          <p:cNvPr id="14" name="Shape 5"/>
          <p:cNvSpPr/>
          <p:nvPr/>
        </p:nvSpPr>
        <p:spPr>
          <a:xfrm>
            <a:off x="1143000" y="7429500"/>
            <a:ext cx="19335750" cy="28575"/>
          </a:xfrm>
          <a:prstGeom prst="rect">
            <a:avLst/>
          </a:prstGeom>
          <a:solidFill>
            <a:srgbClr val="E5E5E5"/>
          </a:solidFill>
          <a:ln/>
        </p:spPr>
      </p:sp>
      <p:pic>
        <p:nvPicPr>
          <p:cNvPr id="15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91850" y="6457950"/>
            <a:ext cx="171450" cy="552450"/>
          </a:xfrm>
          <a:prstGeom prst="rect">
            <a:avLst/>
          </a:prstGeom>
        </p:spPr>
      </p:pic>
      <p:sp>
        <p:nvSpPr>
          <p:cNvPr id="16" name="Text 6"/>
          <p:cNvSpPr/>
          <p:nvPr/>
        </p:nvSpPr>
        <p:spPr>
          <a:xfrm>
            <a:off x="3381375" y="6286500"/>
            <a:ext cx="7534275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4575"/>
              </a:lnSpc>
              <a:buNone/>
            </a:pPr>
            <a:r>
              <a:rPr lang="en-US" sz="3847" dirty="0">
                <a:solidFill>
                  <a:srgbClr val="434343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别人的生活可以参考，</a:t>
            </a:r>
            <a:pPr algn="l" indent="0" marL="0">
              <a:lnSpc>
                <a:spcPts val="4575"/>
              </a:lnSpc>
              <a:buNone/>
            </a:pPr>
            <a:r>
              <a:rPr lang="en-US" sz="3847" b="1" dirty="0">
                <a:solidFill>
                  <a:srgbClr val="3C70E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不必照搬</a:t>
            </a:r>
            <a:endParaRPr lang="en-US" sz="3847" dirty="0"/>
          </a:p>
        </p:txBody>
      </p:sp>
      <p:pic>
        <p:nvPicPr>
          <p:cNvPr id="17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95575" y="6286500"/>
            <a:ext cx="28575" cy="714375"/>
          </a:xfrm>
          <a:prstGeom prst="rect">
            <a:avLst/>
          </a:prstGeom>
        </p:spPr>
      </p:pic>
      <p:sp>
        <p:nvSpPr>
          <p:cNvPr id="18" name="Text 7"/>
          <p:cNvSpPr/>
          <p:nvPr/>
        </p:nvSpPr>
        <p:spPr>
          <a:xfrm>
            <a:off x="1200150" y="6248400"/>
            <a:ext cx="914400" cy="714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4575"/>
              </a:lnSpc>
              <a:buNone/>
            </a:pPr>
            <a:r>
              <a:rPr lang="en-US" sz="5483" b="1" dirty="0">
                <a:solidFill>
                  <a:srgbClr val="2362F1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02</a:t>
            </a:r>
            <a:endParaRPr lang="en-US" sz="5483" dirty="0"/>
          </a:p>
        </p:txBody>
      </p:sp>
      <p:sp>
        <p:nvSpPr>
          <p:cNvPr id="19" name="Shape 8"/>
          <p:cNvSpPr/>
          <p:nvPr/>
        </p:nvSpPr>
        <p:spPr>
          <a:xfrm>
            <a:off x="1143000" y="5810250"/>
            <a:ext cx="19335750" cy="19050"/>
          </a:xfrm>
          <a:prstGeom prst="rect">
            <a:avLst/>
          </a:prstGeom>
          <a:solidFill>
            <a:srgbClr val="E0E0E0"/>
          </a:solidFill>
          <a:ln/>
        </p:spPr>
      </p:sp>
      <p:sp>
        <p:nvSpPr>
          <p:cNvPr id="20" name="Text 9"/>
          <p:cNvSpPr/>
          <p:nvPr/>
        </p:nvSpPr>
        <p:spPr>
          <a:xfrm>
            <a:off x="11477625" y="4791075"/>
            <a:ext cx="190500" cy="5619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3525"/>
              </a:lnSpc>
              <a:buNone/>
            </a:pPr>
            <a:r>
              <a:rPr lang="en-US" sz="3825" b="1" dirty="0">
                <a:solidFill>
                  <a:srgbClr val="484848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i</a:t>
            </a:r>
            <a:endParaRPr lang="en-US" sz="3825" dirty="0"/>
          </a:p>
        </p:txBody>
      </p:sp>
      <p:sp>
        <p:nvSpPr>
          <p:cNvPr id="21" name="Text 10"/>
          <p:cNvSpPr/>
          <p:nvPr/>
        </p:nvSpPr>
        <p:spPr>
          <a:xfrm>
            <a:off x="3409950" y="4629150"/>
            <a:ext cx="7981950" cy="714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4575"/>
              </a:lnSpc>
              <a:buNone/>
            </a:pPr>
            <a:r>
              <a:rPr lang="en-US" sz="4005" dirty="0">
                <a:solidFill>
                  <a:srgbClr val="3E3E3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同一个问题，原来可以有</a:t>
            </a:r>
            <a:pPr algn="l" indent="0" marL="0">
              <a:lnSpc>
                <a:spcPts val="4575"/>
              </a:lnSpc>
              <a:buNone/>
            </a:pPr>
            <a:r>
              <a:rPr lang="en-US" sz="4005" dirty="0">
                <a:solidFill>
                  <a:srgbClr val="346AED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不同解法</a:t>
            </a:r>
            <a:endParaRPr lang="en-US" sz="4005" dirty="0"/>
          </a:p>
        </p:txBody>
      </p:sp>
      <p:pic>
        <p:nvPicPr>
          <p:cNvPr id="22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95575" y="4629150"/>
            <a:ext cx="28575" cy="714375"/>
          </a:xfrm>
          <a:prstGeom prst="rect">
            <a:avLst/>
          </a:prstGeom>
        </p:spPr>
      </p:pic>
      <p:sp>
        <p:nvSpPr>
          <p:cNvPr id="23" name="Text 11"/>
          <p:cNvSpPr/>
          <p:nvPr/>
        </p:nvSpPr>
        <p:spPr>
          <a:xfrm>
            <a:off x="1209675" y="4591050"/>
            <a:ext cx="771525" cy="704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4350"/>
              </a:lnSpc>
              <a:buNone/>
            </a:pPr>
            <a:r>
              <a:rPr lang="en-US" sz="5298" b="1" dirty="0">
                <a:solidFill>
                  <a:srgbClr val="1F5EF1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01</a:t>
            </a:r>
            <a:endParaRPr lang="en-US" sz="5298" dirty="0"/>
          </a:p>
        </p:txBody>
      </p:sp>
      <p:pic>
        <p:nvPicPr>
          <p:cNvPr id="24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1164550" y="619125"/>
            <a:ext cx="209550" cy="209550"/>
          </a:xfrm>
          <a:prstGeom prst="rect">
            <a:avLst/>
          </a:prstGeom>
        </p:spPr>
      </p:pic>
      <p:sp>
        <p:nvSpPr>
          <p:cNvPr id="25" name="Text 12"/>
          <p:cNvSpPr/>
          <p:nvPr/>
        </p:nvSpPr>
        <p:spPr>
          <a:xfrm>
            <a:off x="1200150" y="3238500"/>
            <a:ext cx="3057525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641"/>
              </a:lnSpc>
              <a:buNone/>
            </a:pPr>
            <a:r>
              <a:rPr lang="en-US" sz="3336" b="1" dirty="0">
                <a:solidFill>
                  <a:srgbClr val="474747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他需要先看见：</a:t>
            </a:r>
            <a:endParaRPr lang="en-US" sz="3336" dirty="0"/>
          </a:p>
        </p:txBody>
      </p:sp>
      <p:sp>
        <p:nvSpPr>
          <p:cNvPr id="26" name="Text 13"/>
          <p:cNvSpPr/>
          <p:nvPr/>
        </p:nvSpPr>
        <p:spPr>
          <a:xfrm>
            <a:off x="1190625" y="1781175"/>
            <a:ext cx="10315575" cy="10001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6831"/>
              </a:lnSpc>
              <a:buNone/>
            </a:pPr>
            <a:r>
              <a:rPr lang="en-US" sz="6060" b="1" dirty="0">
                <a:solidFill>
                  <a:srgbClr val="2A2A2A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他需要的，不是一套标准生活</a:t>
            </a:r>
            <a:endParaRPr lang="en-US" sz="6060" dirty="0"/>
          </a:p>
        </p:txBody>
      </p:sp>
      <p:sp>
        <p:nvSpPr>
          <p:cNvPr id="27" name="Text 14"/>
          <p:cNvSpPr/>
          <p:nvPr/>
        </p:nvSpPr>
        <p:spPr>
          <a:xfrm>
            <a:off x="18954750" y="561975"/>
            <a:ext cx="2076450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372"/>
              </a:lnSpc>
              <a:buNone/>
            </a:pPr>
            <a:r>
              <a:rPr lang="en-US" sz="1784" b="1" dirty="0">
                <a:solidFill>
                  <a:srgbClr val="5D5D5D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WHAT THEY NEED</a:t>
            </a:r>
            <a:endParaRPr lang="en-US" sz="1784" dirty="0"/>
          </a:p>
        </p:txBody>
      </p:sp>
      <p:sp>
        <p:nvSpPr>
          <p:cNvPr id="28" name="Text 15"/>
          <p:cNvSpPr/>
          <p:nvPr/>
        </p:nvSpPr>
        <p:spPr>
          <a:xfrm>
            <a:off x="514350" y="514350"/>
            <a:ext cx="400050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2392" b="1" dirty="0">
                <a:solidFill>
                  <a:srgbClr val="4C4C4C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10</a:t>
            </a:r>
            <a:endParaRPr lang="en-US" sz="239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0" cy="12344400"/>
          </a:xfrm>
          <a:prstGeom prst="rect">
            <a:avLst/>
          </a:prstGeom>
          <a:solidFill>
            <a:srgbClr val="FEFEFE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00150" y="11258550"/>
            <a:ext cx="19564350" cy="28575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1143000" y="11306175"/>
            <a:ext cx="19650075" cy="9525"/>
          </a:xfrm>
          <a:prstGeom prst="rect">
            <a:avLst/>
          </a:prstGeom>
          <a:solidFill>
            <a:srgbClr val="F8E275"/>
          </a:solidFill>
          <a:ln/>
        </p:spPr>
      </p:sp>
      <p:sp>
        <p:nvSpPr>
          <p:cNvPr id="5" name="Text 2"/>
          <p:cNvSpPr/>
          <p:nvPr/>
        </p:nvSpPr>
        <p:spPr>
          <a:xfrm>
            <a:off x="1247775" y="10372725"/>
            <a:ext cx="13944600" cy="714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4395"/>
              </a:lnSpc>
              <a:buNone/>
            </a:pPr>
            <a:r>
              <a:rPr lang="en-US" sz="4051" b="1" dirty="0">
                <a:solidFill>
                  <a:srgbClr val="353535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IKEA已经拥有答案的现场，只需要给人一个新的进入理由。</a:t>
            </a:r>
            <a:endParaRPr lang="en-US" sz="4051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325" y="4048125"/>
            <a:ext cx="19840575" cy="555307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3448050" y="8458200"/>
            <a:ext cx="20574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586"/>
              </a:lnSpc>
              <a:buNone/>
            </a:pPr>
            <a:r>
              <a:rPr lang="en-US" sz="3661" b="1" dirty="0">
                <a:solidFill>
                  <a:srgbClr val="34343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IKEA商场</a:t>
            </a:r>
            <a:endParaRPr lang="en-US" sz="3661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275" y="8134350"/>
            <a:ext cx="1343025" cy="1209675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3457575" y="6591300"/>
            <a:ext cx="1809750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590"/>
              </a:lnSpc>
              <a:buNone/>
            </a:pPr>
            <a:r>
              <a:rPr lang="en-US" sz="3456" dirty="0">
                <a:solidFill>
                  <a:srgbClr val="39393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电商平台</a:t>
            </a:r>
            <a:endParaRPr lang="en-US" sz="3456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6375" y="6353175"/>
            <a:ext cx="1371600" cy="1114425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4763750" y="4762500"/>
            <a:ext cx="5229225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387"/>
              </a:lnSpc>
              <a:buNone/>
            </a:pPr>
            <a:r>
              <a:rPr lang="en-US" sz="3328" b="1" dirty="0">
                <a:solidFill>
                  <a:srgbClr val="51515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真实尺度、触感与使用判断</a:t>
            </a:r>
            <a:endParaRPr lang="en-US" sz="3328" dirty="0"/>
          </a:p>
        </p:txBody>
      </p:sp>
      <p:sp>
        <p:nvSpPr>
          <p:cNvPr id="12" name="Text 6"/>
          <p:cNvSpPr/>
          <p:nvPr/>
        </p:nvSpPr>
        <p:spPr>
          <a:xfrm>
            <a:off x="8010525" y="4772025"/>
            <a:ext cx="3857625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473"/>
              </a:lnSpc>
              <a:buNone/>
            </a:pPr>
            <a:r>
              <a:rPr lang="en-US" sz="3274" b="1" dirty="0">
                <a:solidFill>
                  <a:srgbClr val="5C5C5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大量好看的生活参考</a:t>
            </a:r>
            <a:endParaRPr lang="en-US" sz="3274" dirty="0"/>
          </a:p>
        </p:txBody>
      </p:sp>
      <p:sp>
        <p:nvSpPr>
          <p:cNvPr id="13" name="Text 7"/>
          <p:cNvSpPr/>
          <p:nvPr/>
        </p:nvSpPr>
        <p:spPr>
          <a:xfrm>
            <a:off x="3429000" y="4743450"/>
            <a:ext cx="1847850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573"/>
              </a:lnSpc>
              <a:buNone/>
            </a:pPr>
            <a:r>
              <a:rPr lang="en-US" sz="3528" dirty="0">
                <a:solidFill>
                  <a:srgbClr val="3D3D3D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社交内容</a:t>
            </a:r>
            <a:endParaRPr lang="en-US" sz="3528" dirty="0"/>
          </a:p>
        </p:txBody>
      </p:sp>
      <p:pic>
        <p:nvPicPr>
          <p:cNvPr id="1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71650" y="4438650"/>
            <a:ext cx="628650" cy="1285875"/>
          </a:xfrm>
          <a:prstGeom prst="rect">
            <a:avLst/>
          </a:prstGeom>
        </p:spPr>
      </p:pic>
      <p:pic>
        <p:nvPicPr>
          <p:cNvPr id="1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592175" y="4124325"/>
            <a:ext cx="133350" cy="5505450"/>
          </a:xfrm>
          <a:prstGeom prst="rect">
            <a:avLst/>
          </a:prstGeom>
        </p:spPr>
      </p:pic>
      <p:pic>
        <p:nvPicPr>
          <p:cNvPr id="1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72250" y="4133850"/>
            <a:ext cx="142875" cy="5505450"/>
          </a:xfrm>
          <a:prstGeom prst="rect">
            <a:avLst/>
          </a:prstGeom>
        </p:spPr>
      </p:pic>
      <p:sp>
        <p:nvSpPr>
          <p:cNvPr id="17" name="Text 8"/>
          <p:cNvSpPr/>
          <p:nvPr/>
        </p:nvSpPr>
        <p:spPr>
          <a:xfrm>
            <a:off x="14411325" y="8448675"/>
            <a:ext cx="6019800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469"/>
              </a:lnSpc>
              <a:buNone/>
            </a:pPr>
            <a:r>
              <a:rPr lang="en-US" sz="3284" b="1" dirty="0">
                <a:solidFill>
                  <a:srgbClr val="54545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一个新的、值得专程到店的任务</a:t>
            </a:r>
            <a:endParaRPr lang="en-US" sz="3284" dirty="0"/>
          </a:p>
        </p:txBody>
      </p:sp>
      <p:sp>
        <p:nvSpPr>
          <p:cNvPr id="18" name="Text 9"/>
          <p:cNvSpPr/>
          <p:nvPr/>
        </p:nvSpPr>
        <p:spPr>
          <a:xfrm>
            <a:off x="7591425" y="8153400"/>
            <a:ext cx="4924425" cy="1190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4012"/>
              </a:lnSpc>
              <a:buNone/>
            </a:pPr>
            <a:r>
              <a:rPr lang="en-US" sz="3134" b="1" dirty="0">
                <a:solidFill>
                  <a:srgbClr val="4F4F4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可进入的房间、真实产品、</a:t>
            </a:r>
            <a:endParaRPr lang="en-US" sz="3134" dirty="0"/>
          </a:p>
          <a:p>
            <a:pPr algn="l" indent="0" marL="0">
              <a:lnSpc>
                <a:spcPts val="4012"/>
              </a:lnSpc>
              <a:buNone/>
            </a:pPr>
            <a:r>
              <a:rPr lang="en-US" sz="3134" b="1" dirty="0">
                <a:solidFill>
                  <a:srgbClr val="4F4F4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空间知识与现场比较</a:t>
            </a:r>
            <a:endParaRPr lang="en-US" sz="3134" dirty="0"/>
          </a:p>
        </p:txBody>
      </p:sp>
      <p:sp>
        <p:nvSpPr>
          <p:cNvPr id="19" name="Text 10"/>
          <p:cNvSpPr/>
          <p:nvPr/>
        </p:nvSpPr>
        <p:spPr>
          <a:xfrm>
            <a:off x="14773275" y="6600825"/>
            <a:ext cx="520065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472"/>
              </a:lnSpc>
              <a:buNone/>
            </a:pPr>
            <a:r>
              <a:rPr lang="en-US" sz="3310" b="1" dirty="0">
                <a:solidFill>
                  <a:srgbClr val="51515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一件商品如何进入完整日常</a:t>
            </a:r>
            <a:endParaRPr lang="en-US" sz="3310" dirty="0"/>
          </a:p>
        </p:txBody>
      </p:sp>
      <p:sp>
        <p:nvSpPr>
          <p:cNvPr id="20" name="Text 11"/>
          <p:cNvSpPr/>
          <p:nvPr/>
        </p:nvSpPr>
        <p:spPr>
          <a:xfrm>
            <a:off x="7591425" y="6591300"/>
            <a:ext cx="5133975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482"/>
              </a:lnSpc>
              <a:buNone/>
            </a:pPr>
            <a:r>
              <a:rPr lang="en-US" sz="3267" b="1" dirty="0">
                <a:solidFill>
                  <a:srgbClr val="52525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丰富商品、价格与购买效率</a:t>
            </a:r>
            <a:endParaRPr lang="en-US" sz="3267" dirty="0"/>
          </a:p>
        </p:txBody>
      </p:sp>
      <p:sp>
        <p:nvSpPr>
          <p:cNvPr id="21" name="Shape 12"/>
          <p:cNvSpPr/>
          <p:nvPr/>
        </p:nvSpPr>
        <p:spPr>
          <a:xfrm>
            <a:off x="1181100" y="4133850"/>
            <a:ext cx="19583400" cy="9525"/>
          </a:xfrm>
          <a:prstGeom prst="rect">
            <a:avLst/>
          </a:prstGeom>
          <a:solidFill>
            <a:srgbClr val="6C8DD2"/>
          </a:solidFill>
          <a:ln/>
        </p:spPr>
      </p:sp>
      <p:sp>
        <p:nvSpPr>
          <p:cNvPr id="22" name="Text 13"/>
          <p:cNvSpPr/>
          <p:nvPr/>
        </p:nvSpPr>
        <p:spPr>
          <a:xfrm>
            <a:off x="15792450" y="3314700"/>
            <a:ext cx="2867025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791"/>
              </a:lnSpc>
              <a:buNone/>
            </a:pPr>
            <a:r>
              <a:rPr lang="en-US" sz="3649" dirty="0">
                <a:solidFill>
                  <a:srgbClr val="3968C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仍然缺少什么</a:t>
            </a:r>
            <a:endParaRPr lang="en-US" sz="3649" dirty="0"/>
          </a:p>
        </p:txBody>
      </p:sp>
      <p:sp>
        <p:nvSpPr>
          <p:cNvPr id="23" name="Text 14"/>
          <p:cNvSpPr/>
          <p:nvPr/>
        </p:nvSpPr>
        <p:spPr>
          <a:xfrm>
            <a:off x="9086850" y="3314700"/>
            <a:ext cx="238125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786"/>
              </a:lnSpc>
              <a:buNone/>
            </a:pPr>
            <a:r>
              <a:rPr lang="en-US" sz="3638" dirty="0">
                <a:solidFill>
                  <a:srgbClr val="4571D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能提供什么</a:t>
            </a:r>
            <a:endParaRPr lang="en-US" sz="3638" dirty="0"/>
          </a:p>
        </p:txBody>
      </p:sp>
      <p:sp>
        <p:nvSpPr>
          <p:cNvPr id="24" name="Text 15"/>
          <p:cNvSpPr/>
          <p:nvPr/>
        </p:nvSpPr>
        <p:spPr>
          <a:xfrm>
            <a:off x="3400425" y="3333750"/>
            <a:ext cx="990600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750"/>
              </a:lnSpc>
              <a:buNone/>
            </a:pPr>
            <a:r>
              <a:rPr lang="en-US" sz="3780" b="1" dirty="0">
                <a:solidFill>
                  <a:srgbClr val="3261C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触点</a:t>
            </a:r>
            <a:endParaRPr lang="en-US" sz="3780" dirty="0"/>
          </a:p>
        </p:txBody>
      </p:sp>
      <p:pic>
        <p:nvPicPr>
          <p:cNvPr id="25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097875" y="638175"/>
            <a:ext cx="200025" cy="200025"/>
          </a:xfrm>
          <a:prstGeom prst="rect">
            <a:avLst/>
          </a:prstGeom>
        </p:spPr>
      </p:pic>
      <p:sp>
        <p:nvSpPr>
          <p:cNvPr id="26" name="Text 16"/>
          <p:cNvSpPr/>
          <p:nvPr/>
        </p:nvSpPr>
        <p:spPr>
          <a:xfrm>
            <a:off x="1257300" y="1657350"/>
            <a:ext cx="1640205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6509"/>
              </a:lnSpc>
              <a:buNone/>
            </a:pPr>
            <a:r>
              <a:rPr lang="en-US" sz="6194" dirty="0">
                <a:solidFill>
                  <a:srgbClr val="252525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图片给灵感，电商给商品，IKEA让人走进去试</a:t>
            </a:r>
            <a:endParaRPr lang="en-US" sz="6194" dirty="0"/>
          </a:p>
        </p:txBody>
      </p:sp>
      <p:sp>
        <p:nvSpPr>
          <p:cNvPr id="27" name="Text 17"/>
          <p:cNvSpPr/>
          <p:nvPr/>
        </p:nvSpPr>
        <p:spPr>
          <a:xfrm>
            <a:off x="19154775" y="581025"/>
            <a:ext cx="1762125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295"/>
              </a:lnSpc>
              <a:buNone/>
            </a:pPr>
            <a:r>
              <a:rPr lang="en-US" sz="1701" b="1" dirty="0">
                <a:solidFill>
                  <a:srgbClr val="676767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CHANNEL ROLE</a:t>
            </a:r>
            <a:endParaRPr lang="en-US" sz="1701" dirty="0"/>
          </a:p>
        </p:txBody>
      </p:sp>
      <p:sp>
        <p:nvSpPr>
          <p:cNvPr id="28" name="Text 18"/>
          <p:cNvSpPr/>
          <p:nvPr/>
        </p:nvSpPr>
        <p:spPr>
          <a:xfrm>
            <a:off x="571500" y="514350"/>
            <a:ext cx="304800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2055" b="1" dirty="0">
                <a:solidFill>
                  <a:srgbClr val="5B5B5B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11</a:t>
            </a:r>
            <a:endParaRPr lang="en-US" sz="205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0" cy="12344400"/>
          </a:xfrm>
          <a:prstGeom prst="rect">
            <a:avLst/>
          </a:prstGeom>
          <a:solidFill>
            <a:srgbClr val="FEFEFE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849350" y="7486650"/>
            <a:ext cx="7610475" cy="2505075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73850" y="7667625"/>
            <a:ext cx="1724025" cy="226695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73900" y="8143875"/>
            <a:ext cx="438150" cy="1752600"/>
          </a:xfrm>
          <a:prstGeom prst="rect">
            <a:avLst/>
          </a:prstGeom>
        </p:spPr>
      </p:pic>
      <p:pic>
        <p:nvPicPr>
          <p:cNvPr id="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83150" y="7677150"/>
            <a:ext cx="1371600" cy="2219325"/>
          </a:xfrm>
          <a:prstGeom prst="rect">
            <a:avLst/>
          </a:prstGeom>
        </p:spPr>
      </p:pic>
      <p:pic>
        <p:nvPicPr>
          <p:cNvPr id="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44825" y="7686675"/>
            <a:ext cx="1381125" cy="2209800"/>
          </a:xfrm>
          <a:prstGeom prst="rect">
            <a:avLst/>
          </a:prstGeom>
        </p:spPr>
      </p:pic>
      <p:pic>
        <p:nvPicPr>
          <p:cNvPr id="8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259175" y="8943975"/>
            <a:ext cx="466725" cy="952500"/>
          </a:xfrm>
          <a:prstGeom prst="rect">
            <a:avLst/>
          </a:prstGeom>
        </p:spPr>
      </p:pic>
      <p:pic>
        <p:nvPicPr>
          <p:cNvPr id="9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982700" y="7677150"/>
            <a:ext cx="1381125" cy="2200275"/>
          </a:xfrm>
          <a:prstGeom prst="rect">
            <a:avLst/>
          </a:prstGeom>
        </p:spPr>
      </p:pic>
      <p:pic>
        <p:nvPicPr>
          <p:cNvPr id="10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43025" y="9782175"/>
            <a:ext cx="11610975" cy="66675"/>
          </a:xfrm>
          <a:prstGeom prst="rect">
            <a:avLst/>
          </a:prstGeom>
        </p:spPr>
      </p:pic>
      <p:pic>
        <p:nvPicPr>
          <p:cNvPr id="11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43025" y="7981950"/>
            <a:ext cx="9448800" cy="66675"/>
          </a:xfrm>
          <a:prstGeom prst="rect">
            <a:avLst/>
          </a:prstGeom>
        </p:spPr>
      </p:pic>
      <p:pic>
        <p:nvPicPr>
          <p:cNvPr id="12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040725" y="561975"/>
            <a:ext cx="219075" cy="219075"/>
          </a:xfrm>
          <a:prstGeom prst="rect">
            <a:avLst/>
          </a:prstGeom>
        </p:spPr>
      </p:pic>
      <p:sp>
        <p:nvSpPr>
          <p:cNvPr id="13" name="Text 1"/>
          <p:cNvSpPr/>
          <p:nvPr/>
        </p:nvSpPr>
        <p:spPr>
          <a:xfrm>
            <a:off x="1371600" y="8829675"/>
            <a:ext cx="11630025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4441"/>
              </a:lnSpc>
              <a:buNone/>
            </a:pPr>
            <a:r>
              <a:rPr lang="en-US" sz="3701" dirty="0">
                <a:solidFill>
                  <a:srgbClr val="39393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而是让更多生活的可能，被看见、被体验，也被实现。</a:t>
            </a:r>
            <a:endParaRPr lang="en-US" sz="3701" dirty="0"/>
          </a:p>
        </p:txBody>
      </p:sp>
      <p:sp>
        <p:nvSpPr>
          <p:cNvPr id="14" name="Text 2"/>
          <p:cNvSpPr/>
          <p:nvPr/>
        </p:nvSpPr>
        <p:spPr>
          <a:xfrm>
            <a:off x="1362075" y="7096125"/>
            <a:ext cx="9039225" cy="6953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4508"/>
              </a:lnSpc>
              <a:buNone/>
            </a:pPr>
            <a:r>
              <a:rPr lang="en-US" sz="3835" b="1" dirty="0">
                <a:solidFill>
                  <a:srgbClr val="38383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家给生活更多，不是给出一种标准生活。</a:t>
            </a:r>
            <a:endParaRPr lang="en-US" sz="3835" dirty="0"/>
          </a:p>
        </p:txBody>
      </p:sp>
      <p:sp>
        <p:nvSpPr>
          <p:cNvPr id="15" name="Text 3"/>
          <p:cNvSpPr/>
          <p:nvPr/>
        </p:nvSpPr>
        <p:spPr>
          <a:xfrm>
            <a:off x="1343025" y="4686300"/>
            <a:ext cx="9753600" cy="18383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561"/>
              </a:lnSpc>
              <a:buNone/>
            </a:pPr>
            <a:r>
              <a:rPr lang="en-US" sz="2865" dirty="0">
                <a:solidFill>
                  <a:srgbClr val="5D5D5D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把不同生活搭成真实、完整、可以进入的空间，</a:t>
            </a:r>
            <a:endParaRPr lang="en-US" sz="2865" dirty="0"/>
          </a:p>
          <a:p>
            <a:pPr algn="l" indent="0" marL="0">
              <a:lnSpc>
                <a:spcPts val="3561"/>
              </a:lnSpc>
              <a:buNone/>
            </a:pPr>
            <a:r>
              <a:rPr lang="en-US" sz="2865" dirty="0">
                <a:solidFill>
                  <a:srgbClr val="5D5D5D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让人走进去、坐下来、试一试、比较，再形成自己的判断。</a:t>
            </a:r>
            <a:endParaRPr lang="en-US" sz="2865" dirty="0"/>
          </a:p>
        </p:txBody>
      </p:sp>
      <p:sp>
        <p:nvSpPr>
          <p:cNvPr id="16" name="Text 4"/>
          <p:cNvSpPr/>
          <p:nvPr/>
        </p:nvSpPr>
        <p:spPr>
          <a:xfrm>
            <a:off x="1352550" y="3838575"/>
            <a:ext cx="4086225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896"/>
              </a:lnSpc>
              <a:buNone/>
            </a:pPr>
            <a:r>
              <a:rPr lang="en-US" sz="2837" b="1" dirty="0">
                <a:solidFill>
                  <a:srgbClr val="5C5C5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不替他们规定正确生活。</a:t>
            </a:r>
            <a:endParaRPr lang="en-US" sz="2837" dirty="0"/>
          </a:p>
        </p:txBody>
      </p:sp>
      <p:sp>
        <p:nvSpPr>
          <p:cNvPr id="17" name="Text 5"/>
          <p:cNvSpPr/>
          <p:nvPr/>
        </p:nvSpPr>
        <p:spPr>
          <a:xfrm>
            <a:off x="1343025" y="2238375"/>
            <a:ext cx="14954250" cy="9429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6035"/>
              </a:lnSpc>
              <a:buNone/>
            </a:pPr>
            <a:r>
              <a:rPr lang="en-US" sz="6244" b="1" dirty="0">
                <a:solidFill>
                  <a:srgbClr val="272727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IKEA要成为年轻人寻找生活答案的第一站</a:t>
            </a:r>
            <a:endParaRPr lang="en-US" sz="6244" dirty="0"/>
          </a:p>
        </p:txBody>
      </p:sp>
      <p:sp>
        <p:nvSpPr>
          <p:cNvPr id="18" name="Text 6"/>
          <p:cNvSpPr/>
          <p:nvPr/>
        </p:nvSpPr>
        <p:spPr>
          <a:xfrm>
            <a:off x="19183350" y="485775"/>
            <a:ext cx="164782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632"/>
              </a:lnSpc>
              <a:buNone/>
            </a:pPr>
            <a:r>
              <a:rPr lang="en-US" sz="1987" dirty="0">
                <a:solidFill>
                  <a:srgbClr val="5A5A5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BRAND ROLE</a:t>
            </a:r>
            <a:endParaRPr lang="en-US" sz="1987" dirty="0"/>
          </a:p>
        </p:txBody>
      </p:sp>
      <p:sp>
        <p:nvSpPr>
          <p:cNvPr id="19" name="Text 7"/>
          <p:cNvSpPr/>
          <p:nvPr/>
        </p:nvSpPr>
        <p:spPr>
          <a:xfrm>
            <a:off x="552450" y="419100"/>
            <a:ext cx="381000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013"/>
              </a:lnSpc>
              <a:buNone/>
            </a:pPr>
            <a:r>
              <a:rPr lang="en-US" sz="2617" dirty="0">
                <a:solidFill>
                  <a:srgbClr val="545454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12</a:t>
            </a:r>
            <a:endParaRPr lang="en-US" sz="261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0" cy="12344400"/>
          </a:xfrm>
          <a:prstGeom prst="rect">
            <a:avLst/>
          </a:prstGeom>
          <a:solidFill>
            <a:srgbClr val="FEFEFE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201775" y="8420100"/>
            <a:ext cx="7181850" cy="2343150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40300" y="8572500"/>
            <a:ext cx="3686175" cy="224790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40525" y="8648700"/>
            <a:ext cx="1257300" cy="2114550"/>
          </a:xfrm>
          <a:prstGeom prst="rect">
            <a:avLst/>
          </a:prstGeom>
        </p:spPr>
      </p:pic>
      <p:pic>
        <p:nvPicPr>
          <p:cNvPr id="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02475" y="9086850"/>
            <a:ext cx="409575" cy="1628775"/>
          </a:xfrm>
          <a:prstGeom prst="rect">
            <a:avLst/>
          </a:prstGeom>
        </p:spPr>
      </p:pic>
      <p:pic>
        <p:nvPicPr>
          <p:cNvPr id="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754600" y="8648700"/>
            <a:ext cx="1285875" cy="2085975"/>
          </a:xfrm>
          <a:prstGeom prst="rect">
            <a:avLst/>
          </a:prstGeom>
        </p:spPr>
      </p:pic>
      <p:pic>
        <p:nvPicPr>
          <p:cNvPr id="8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164175" y="9667875"/>
            <a:ext cx="457200" cy="1057275"/>
          </a:xfrm>
          <a:prstGeom prst="rect">
            <a:avLst/>
          </a:prstGeom>
        </p:spPr>
      </p:pic>
      <p:pic>
        <p:nvPicPr>
          <p:cNvPr id="9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316075" y="8582025"/>
            <a:ext cx="3105150" cy="2181225"/>
          </a:xfrm>
          <a:prstGeom prst="rect">
            <a:avLst/>
          </a:prstGeom>
        </p:spPr>
      </p:pic>
      <p:pic>
        <p:nvPicPr>
          <p:cNvPr id="10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040100" y="8658225"/>
            <a:ext cx="1285875" cy="2066925"/>
          </a:xfrm>
          <a:prstGeom prst="rect">
            <a:avLst/>
          </a:prstGeom>
        </p:spPr>
      </p:pic>
      <p:pic>
        <p:nvPicPr>
          <p:cNvPr id="11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506825" y="9829800"/>
            <a:ext cx="438150" cy="895350"/>
          </a:xfrm>
          <a:prstGeom prst="rect">
            <a:avLst/>
          </a:prstGeom>
        </p:spPr>
      </p:pic>
      <p:pic>
        <p:nvPicPr>
          <p:cNvPr id="12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401800" y="8648700"/>
            <a:ext cx="1276350" cy="2085975"/>
          </a:xfrm>
          <a:prstGeom prst="rect">
            <a:avLst/>
          </a:prstGeom>
        </p:spPr>
      </p:pic>
      <p:pic>
        <p:nvPicPr>
          <p:cNvPr id="13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620875" y="9324975"/>
            <a:ext cx="800100" cy="1381125"/>
          </a:xfrm>
          <a:prstGeom prst="rect">
            <a:avLst/>
          </a:prstGeom>
        </p:spPr>
      </p:pic>
      <p:sp>
        <p:nvSpPr>
          <p:cNvPr id="14" name="Shape 1"/>
          <p:cNvSpPr/>
          <p:nvPr/>
        </p:nvSpPr>
        <p:spPr>
          <a:xfrm>
            <a:off x="1428750" y="6057900"/>
            <a:ext cx="171450" cy="1762125"/>
          </a:xfrm>
          <a:prstGeom prst="rect">
            <a:avLst/>
          </a:prstGeom>
          <a:solidFill>
            <a:srgbClr val="064DF8"/>
          </a:solidFill>
          <a:ln w="9525">
            <a:solidFill>
              <a:srgbClr val="628CF5"/>
            </a:solidFill>
            <a:prstDash val="solid"/>
          </a:ln>
        </p:spPr>
      </p:sp>
      <p:pic>
        <p:nvPicPr>
          <p:cNvPr id="15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040725" y="561975"/>
            <a:ext cx="219075" cy="219075"/>
          </a:xfrm>
          <a:prstGeom prst="rect">
            <a:avLst/>
          </a:prstGeom>
        </p:spPr>
      </p:pic>
      <p:sp>
        <p:nvSpPr>
          <p:cNvPr id="16" name="Text 2"/>
          <p:cNvSpPr/>
          <p:nvPr/>
        </p:nvSpPr>
        <p:spPr>
          <a:xfrm>
            <a:off x="2257425" y="6067425"/>
            <a:ext cx="11544300" cy="1819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2248"/>
              </a:lnSpc>
              <a:buNone/>
            </a:pPr>
            <a:r>
              <a:rPr lang="en-US" sz="12595" b="1" dirty="0">
                <a:solidFill>
                  <a:srgbClr val="14141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先来宜家看看。</a:t>
            </a:r>
            <a:endParaRPr lang="en-US" sz="12595" dirty="0"/>
          </a:p>
        </p:txBody>
      </p:sp>
      <p:sp>
        <p:nvSpPr>
          <p:cNvPr id="17" name="Text 3"/>
          <p:cNvSpPr/>
          <p:nvPr/>
        </p:nvSpPr>
        <p:spPr>
          <a:xfrm>
            <a:off x="1228725" y="3571875"/>
            <a:ext cx="15630525" cy="20383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3275"/>
              </a:lnSpc>
              <a:buNone/>
            </a:pPr>
            <a:r>
              <a:rPr lang="en-US" sz="14070" b="1" dirty="0">
                <a:solidFill>
                  <a:srgbClr val="14141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生活没有标准答案</a:t>
            </a:r>
            <a:endParaRPr lang="en-US" sz="14070" dirty="0"/>
          </a:p>
        </p:txBody>
      </p:sp>
      <p:sp>
        <p:nvSpPr>
          <p:cNvPr id="18" name="Text 4"/>
          <p:cNvSpPr/>
          <p:nvPr/>
        </p:nvSpPr>
        <p:spPr>
          <a:xfrm>
            <a:off x="19716750" y="514350"/>
            <a:ext cx="1104900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25"/>
              </a:lnSpc>
              <a:buNone/>
            </a:pPr>
            <a:r>
              <a:rPr lang="en-US" sz="2002" dirty="0">
                <a:solidFill>
                  <a:srgbClr val="5D5D5D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BIG IDEA</a:t>
            </a:r>
            <a:endParaRPr lang="en-US" sz="2002" dirty="0"/>
          </a:p>
        </p:txBody>
      </p:sp>
      <p:sp>
        <p:nvSpPr>
          <p:cNvPr id="19" name="Text 5"/>
          <p:cNvSpPr/>
          <p:nvPr/>
        </p:nvSpPr>
        <p:spPr>
          <a:xfrm>
            <a:off x="552450" y="438150"/>
            <a:ext cx="381000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082"/>
              </a:lnSpc>
              <a:buNone/>
            </a:pPr>
            <a:r>
              <a:rPr lang="en-US" sz="2617" dirty="0">
                <a:solidFill>
                  <a:srgbClr val="545454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13</a:t>
            </a:r>
            <a:endParaRPr lang="en-US" sz="261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0" cy="12344400"/>
          </a:xfrm>
          <a:prstGeom prst="rect">
            <a:avLst/>
          </a:prstGeom>
          <a:solidFill>
            <a:srgbClr val="FEFEFE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239750" y="8610600"/>
            <a:ext cx="8705850" cy="2266950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49925" y="9220200"/>
            <a:ext cx="400050" cy="1609725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68325" y="8705850"/>
            <a:ext cx="4419600" cy="2143125"/>
          </a:xfrm>
          <a:prstGeom prst="rect">
            <a:avLst/>
          </a:prstGeom>
        </p:spPr>
      </p:pic>
      <p:pic>
        <p:nvPicPr>
          <p:cNvPr id="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49725" y="9744075"/>
            <a:ext cx="419100" cy="1095375"/>
          </a:xfrm>
          <a:prstGeom prst="rect">
            <a:avLst/>
          </a:prstGeom>
        </p:spPr>
      </p:pic>
      <p:pic>
        <p:nvPicPr>
          <p:cNvPr id="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316200" y="9925050"/>
            <a:ext cx="447675" cy="914400"/>
          </a:xfrm>
          <a:prstGeom prst="rect">
            <a:avLst/>
          </a:prstGeom>
        </p:spPr>
      </p:pic>
      <p:pic>
        <p:nvPicPr>
          <p:cNvPr id="8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5850" y="3371850"/>
            <a:ext cx="11049000" cy="85725"/>
          </a:xfrm>
          <a:prstGeom prst="rect">
            <a:avLst/>
          </a:prstGeom>
        </p:spPr>
      </p:pic>
      <p:sp>
        <p:nvSpPr>
          <p:cNvPr id="9" name="Text 1"/>
          <p:cNvSpPr/>
          <p:nvPr/>
        </p:nvSpPr>
        <p:spPr>
          <a:xfrm>
            <a:off x="1095375" y="9972675"/>
            <a:ext cx="7296150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603"/>
              </a:lnSpc>
              <a:buNone/>
            </a:pPr>
            <a:r>
              <a:rPr lang="en-US" sz="3095" b="1" dirty="0">
                <a:solidFill>
                  <a:srgbClr val="49494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而是亲自走进去，看看哪一种更像自己。</a:t>
            </a:r>
            <a:endParaRPr lang="en-US" sz="3095" dirty="0"/>
          </a:p>
        </p:txBody>
      </p:sp>
      <p:sp>
        <p:nvSpPr>
          <p:cNvPr id="10" name="Text 2"/>
          <p:cNvSpPr/>
          <p:nvPr/>
        </p:nvSpPr>
        <p:spPr>
          <a:xfrm>
            <a:off x="1095375" y="8601075"/>
            <a:ext cx="6667500" cy="628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825"/>
              </a:lnSpc>
              <a:buNone/>
            </a:pPr>
            <a:r>
              <a:rPr lang="en-US" sz="3038" b="1" dirty="0">
                <a:solidFill>
                  <a:srgbClr val="474747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让更多人不只听见“生活有很多种”，</a:t>
            </a:r>
            <a:endParaRPr lang="en-US" sz="3038" dirty="0"/>
          </a:p>
        </p:txBody>
      </p:sp>
      <p:sp>
        <p:nvSpPr>
          <p:cNvPr id="11" name="Text 3"/>
          <p:cNvSpPr/>
          <p:nvPr/>
        </p:nvSpPr>
        <p:spPr>
          <a:xfrm>
            <a:off x="1095375" y="7277100"/>
            <a:ext cx="12201525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671"/>
              </a:lnSpc>
              <a:buNone/>
            </a:pPr>
            <a:r>
              <a:rPr lang="en-US" sz="3106" dirty="0">
                <a:solidFill>
                  <a:srgbClr val="434343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邀请不同的年轻人，把自己的生活问题与个人空间一起向公众开放。</a:t>
            </a:r>
            <a:endParaRPr lang="en-US" sz="3106" dirty="0"/>
          </a:p>
        </p:txBody>
      </p:sp>
      <p:sp>
        <p:nvSpPr>
          <p:cNvPr id="12" name="Text 4"/>
          <p:cNvSpPr/>
          <p:nvPr/>
        </p:nvSpPr>
        <p:spPr>
          <a:xfrm>
            <a:off x="1095375" y="5981700"/>
            <a:ext cx="11763375" cy="600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595"/>
              </a:lnSpc>
              <a:buNone/>
            </a:pPr>
            <a:r>
              <a:rPr lang="en-US" sz="3250" b="1" dirty="0">
                <a:solidFill>
                  <a:srgbClr val="434343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2027年春季，IKEA将在重点城市商场发起一场生活开放行动：</a:t>
            </a:r>
            <a:endParaRPr lang="en-US" sz="3250" dirty="0"/>
          </a:p>
        </p:txBody>
      </p:sp>
      <p:sp>
        <p:nvSpPr>
          <p:cNvPr id="13" name="Text 5"/>
          <p:cNvSpPr/>
          <p:nvPr/>
        </p:nvSpPr>
        <p:spPr>
          <a:xfrm>
            <a:off x="1114425" y="3962400"/>
            <a:ext cx="17668875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8959"/>
              </a:lnSpc>
              <a:buNone/>
            </a:pPr>
            <a:r>
              <a:rPr lang="en-US" sz="7938" b="1" dirty="0">
                <a:solidFill>
                  <a:srgbClr val="1F1F1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把不同的生活答案，真正向城市打开。</a:t>
            </a:r>
            <a:endParaRPr lang="en-US" sz="7938" dirty="0"/>
          </a:p>
        </p:txBody>
      </p:sp>
      <p:sp>
        <p:nvSpPr>
          <p:cNvPr id="14" name="Text 6"/>
          <p:cNvSpPr/>
          <p:nvPr/>
        </p:nvSpPr>
        <p:spPr>
          <a:xfrm>
            <a:off x="1104900" y="2305050"/>
            <a:ext cx="11115675" cy="971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6461"/>
              </a:lnSpc>
              <a:buNone/>
            </a:pPr>
            <a:r>
              <a:rPr lang="en-US" sz="5939" b="1" dirty="0">
                <a:solidFill>
                  <a:srgbClr val="2A2A2A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基于这个概念，IKEA要做什么？</a:t>
            </a:r>
            <a:endParaRPr lang="en-US" sz="5939" dirty="0"/>
          </a:p>
        </p:txBody>
      </p:sp>
      <p:pic>
        <p:nvPicPr>
          <p:cNvPr id="15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021675" y="561975"/>
            <a:ext cx="219075" cy="219075"/>
          </a:xfrm>
          <a:prstGeom prst="rect">
            <a:avLst/>
          </a:prstGeom>
        </p:spPr>
      </p:pic>
      <p:sp>
        <p:nvSpPr>
          <p:cNvPr id="16" name="Text 7"/>
          <p:cNvSpPr/>
          <p:nvPr/>
        </p:nvSpPr>
        <p:spPr>
          <a:xfrm>
            <a:off x="18202275" y="495300"/>
            <a:ext cx="2600325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470"/>
              </a:lnSpc>
              <a:buNone/>
            </a:pPr>
            <a:r>
              <a:rPr lang="en-US" sz="1736" b="1" dirty="0">
                <a:solidFill>
                  <a:srgbClr val="626262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FROM IDEA TO ACTION</a:t>
            </a:r>
            <a:endParaRPr lang="en-US" sz="1736" dirty="0"/>
          </a:p>
        </p:txBody>
      </p:sp>
      <p:sp>
        <p:nvSpPr>
          <p:cNvPr id="17" name="Text 8"/>
          <p:cNvSpPr/>
          <p:nvPr/>
        </p:nvSpPr>
        <p:spPr>
          <a:xfrm>
            <a:off x="542925" y="447675"/>
            <a:ext cx="3810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013"/>
              </a:lnSpc>
              <a:buNone/>
            </a:pPr>
            <a:r>
              <a:rPr lang="en-US" sz="2617" dirty="0">
                <a:solidFill>
                  <a:srgbClr val="444444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14</a:t>
            </a:r>
            <a:endParaRPr lang="en-US" sz="261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21945600" cy="12344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02400" y="8953500"/>
            <a:ext cx="2124075" cy="182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97350" y="8963025"/>
            <a:ext cx="2028825" cy="18097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35150" y="8963025"/>
            <a:ext cx="2076450" cy="18097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06300" y="8963025"/>
            <a:ext cx="1866900" cy="18097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52550" y="10725150"/>
            <a:ext cx="8715375" cy="38100"/>
          </a:xfrm>
          <a:prstGeom prst="rect">
            <a:avLst/>
          </a:prstGeom>
        </p:spPr>
      </p:pic>
      <p:sp>
        <p:nvSpPr>
          <p:cNvPr id="8" name="Shape 0"/>
          <p:cNvSpPr/>
          <p:nvPr/>
        </p:nvSpPr>
        <p:spPr>
          <a:xfrm>
            <a:off x="1362075" y="4724400"/>
            <a:ext cx="1733550" cy="104775"/>
          </a:xfrm>
          <a:prstGeom prst="rect">
            <a:avLst/>
          </a:prstGeom>
          <a:solidFill>
            <a:srgbClr val="023FCD"/>
          </a:solidFill>
          <a:ln w="9525">
            <a:solidFill>
              <a:srgbClr val="3D63C0"/>
            </a:solidFill>
            <a:prstDash val="solid"/>
          </a:ln>
        </p:spPr>
      </p:sp>
      <p:pic>
        <p:nvPicPr>
          <p:cNvPr id="9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145500" y="561975"/>
            <a:ext cx="228600" cy="228600"/>
          </a:xfrm>
          <a:prstGeom prst="rect">
            <a:avLst/>
          </a:prstGeom>
        </p:spPr>
      </p:pic>
      <p:sp>
        <p:nvSpPr>
          <p:cNvPr id="10" name="Text 1"/>
          <p:cNvSpPr/>
          <p:nvPr/>
        </p:nvSpPr>
        <p:spPr>
          <a:xfrm>
            <a:off x="1390650" y="9001125"/>
            <a:ext cx="82867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4625"/>
              </a:lnSpc>
              <a:buNone/>
            </a:pPr>
            <a:r>
              <a:rPr lang="en-US" sz="3723" dirty="0">
                <a:solidFill>
                  <a:srgbClr val="3D3D3D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不复制一种标准生活。</a:t>
            </a:r>
            <a:endParaRPr lang="en-US" sz="3723" dirty="0"/>
          </a:p>
          <a:p>
            <a:pPr algn="l" indent="0" marL="0">
              <a:lnSpc>
                <a:spcPts val="4625"/>
              </a:lnSpc>
              <a:buNone/>
            </a:pPr>
            <a:r>
              <a:rPr lang="en-US" sz="3723" dirty="0">
                <a:solidFill>
                  <a:srgbClr val="3D3D3D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让每座城市，都打开自己的生活答案。</a:t>
            </a:r>
            <a:endParaRPr lang="en-US" sz="3723" dirty="0"/>
          </a:p>
        </p:txBody>
      </p:sp>
      <p:sp>
        <p:nvSpPr>
          <p:cNvPr id="11" name="Text 2"/>
          <p:cNvSpPr/>
          <p:nvPr/>
        </p:nvSpPr>
        <p:spPr>
          <a:xfrm>
            <a:off x="1381125" y="7334250"/>
            <a:ext cx="1358265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230"/>
              </a:lnSpc>
              <a:buNone/>
            </a:pPr>
            <a:r>
              <a:rPr lang="en-US" sz="2730" b="1" dirty="0">
                <a:solidFill>
                  <a:srgbClr val="5F5F5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公众先参与一场公开对谈，再走进不同房间看、试、比较，最后留下自己的暂定答案。</a:t>
            </a:r>
            <a:endParaRPr lang="en-US" sz="2730" dirty="0"/>
          </a:p>
        </p:txBody>
      </p:sp>
      <p:sp>
        <p:nvSpPr>
          <p:cNvPr id="12" name="Text 3"/>
          <p:cNvSpPr/>
          <p:nvPr/>
        </p:nvSpPr>
        <p:spPr>
          <a:xfrm>
            <a:off x="1381125" y="5610225"/>
            <a:ext cx="12954000" cy="1200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731"/>
              </a:lnSpc>
              <a:buNone/>
            </a:pPr>
            <a:r>
              <a:rPr lang="en-US" sz="2909" b="1" dirty="0">
                <a:solidFill>
                  <a:srgbClr val="5E5E5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每座城市，由3位年轻创作者与1位公开招募的普通年轻人带来真实生活问题，</a:t>
            </a:r>
            <a:endParaRPr lang="en-US" sz="2909" dirty="0"/>
          </a:p>
          <a:p>
            <a:pPr algn="l" indent="0" marL="0">
              <a:lnSpc>
                <a:spcPts val="3731"/>
              </a:lnSpc>
              <a:buNone/>
            </a:pPr>
            <a:r>
              <a:rPr lang="en-US" sz="2909" b="1" dirty="0">
                <a:solidFill>
                  <a:srgbClr val="5E5E5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并与IKEA设计师共同完成个人空间。</a:t>
            </a:r>
            <a:endParaRPr lang="en-US" sz="2909" dirty="0"/>
          </a:p>
        </p:txBody>
      </p:sp>
      <p:sp>
        <p:nvSpPr>
          <p:cNvPr id="13" name="Text 4"/>
          <p:cNvSpPr/>
          <p:nvPr/>
        </p:nvSpPr>
        <p:spPr>
          <a:xfrm>
            <a:off x="1381125" y="3724275"/>
            <a:ext cx="1194435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5235"/>
              </a:lnSpc>
              <a:buNone/>
            </a:pPr>
            <a:r>
              <a:rPr lang="en-US" sz="4800" b="1" dirty="0">
                <a:solidFill>
                  <a:srgbClr val="34343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同一个开放行动，每座城市都有自己的答案</a:t>
            </a:r>
            <a:endParaRPr lang="en-US" sz="4800" dirty="0"/>
          </a:p>
        </p:txBody>
      </p:sp>
      <p:sp>
        <p:nvSpPr>
          <p:cNvPr id="14" name="Text 5"/>
          <p:cNvSpPr/>
          <p:nvPr/>
        </p:nvSpPr>
        <p:spPr>
          <a:xfrm>
            <a:off x="1362075" y="2019300"/>
            <a:ext cx="7458075" cy="1200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7895"/>
              </a:lnSpc>
              <a:buNone/>
            </a:pPr>
            <a:r>
              <a:rPr lang="en-US" sz="8138" dirty="0">
                <a:solidFill>
                  <a:srgbClr val="1A1A1A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宜家生活开放日</a:t>
            </a:r>
            <a:endParaRPr lang="en-US" sz="8138" dirty="0"/>
          </a:p>
        </p:txBody>
      </p:sp>
      <p:sp>
        <p:nvSpPr>
          <p:cNvPr id="15" name="Text 6"/>
          <p:cNvSpPr/>
          <p:nvPr/>
        </p:nvSpPr>
        <p:spPr>
          <a:xfrm>
            <a:off x="18611850" y="485775"/>
            <a:ext cx="2390775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526"/>
              </a:lnSpc>
              <a:buNone/>
            </a:pPr>
            <a:r>
              <a:rPr lang="en-US" sz="2041" dirty="0">
                <a:solidFill>
                  <a:srgbClr val="60606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IKEA OPEN HOUSE</a:t>
            </a:r>
            <a:endParaRPr lang="en-US" sz="2041" dirty="0"/>
          </a:p>
        </p:txBody>
      </p:sp>
      <p:sp>
        <p:nvSpPr>
          <p:cNvPr id="16" name="Text 7"/>
          <p:cNvSpPr/>
          <p:nvPr/>
        </p:nvSpPr>
        <p:spPr>
          <a:xfrm>
            <a:off x="523875" y="438150"/>
            <a:ext cx="390525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2633" dirty="0">
                <a:solidFill>
                  <a:srgbClr val="50505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15</a:t>
            </a:r>
            <a:endParaRPr lang="en-US" sz="263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21945600" cy="12344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45025" y="10001250"/>
            <a:ext cx="1143000" cy="11525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97050" y="10506075"/>
            <a:ext cx="2362200" cy="15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44425" y="9791700"/>
            <a:ext cx="1781175" cy="13906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91750" y="10506075"/>
            <a:ext cx="2000250" cy="15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2400" y="10010775"/>
            <a:ext cx="2124075" cy="115252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4000" y="10506075"/>
            <a:ext cx="2133600" cy="152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62325" y="10029825"/>
            <a:ext cx="1695450" cy="107632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992475" y="4981575"/>
            <a:ext cx="38100" cy="379095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848975" y="5000625"/>
            <a:ext cx="28575" cy="37719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67400" y="4991100"/>
            <a:ext cx="28575" cy="3781425"/>
          </a:xfrm>
          <a:prstGeom prst="rect">
            <a:avLst/>
          </a:prstGeom>
        </p:spPr>
      </p:pic>
      <p:sp>
        <p:nvSpPr>
          <p:cNvPr id="13" name="Shape 0"/>
          <p:cNvSpPr/>
          <p:nvPr/>
        </p:nvSpPr>
        <p:spPr>
          <a:xfrm>
            <a:off x="1438275" y="4248150"/>
            <a:ext cx="1695450" cy="114300"/>
          </a:xfrm>
          <a:prstGeom prst="rect">
            <a:avLst/>
          </a:prstGeom>
          <a:solidFill>
            <a:srgbClr val="0537BE"/>
          </a:solidFill>
          <a:ln w="9525">
            <a:solidFill>
              <a:srgbClr val="647CD5"/>
            </a:solidFill>
            <a:prstDash val="solid"/>
          </a:ln>
        </p:spPr>
      </p:sp>
      <p:pic>
        <p:nvPicPr>
          <p:cNvPr id="14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164550" y="561975"/>
            <a:ext cx="219075" cy="219075"/>
          </a:xfrm>
          <a:prstGeom prst="rect">
            <a:avLst/>
          </a:prstGeom>
        </p:spPr>
      </p:pic>
      <p:sp>
        <p:nvSpPr>
          <p:cNvPr id="15" name="Text 1"/>
          <p:cNvSpPr/>
          <p:nvPr/>
        </p:nvSpPr>
        <p:spPr>
          <a:xfrm>
            <a:off x="17716500" y="10229850"/>
            <a:ext cx="295275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105"/>
              </a:lnSpc>
              <a:buNone/>
            </a:pPr>
            <a:r>
              <a:rPr lang="en-US" sz="1725" b="1" dirty="0">
                <a:solidFill>
                  <a:srgbClr val="433711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2</a:t>
            </a:r>
            <a:endParaRPr lang="en-US" sz="1725" dirty="0"/>
          </a:p>
          <a:p>
            <a:pPr algn="ctr" indent="0" marL="0">
              <a:lnSpc>
                <a:spcPts val="2105"/>
              </a:lnSpc>
              <a:buNone/>
            </a:pPr>
            <a:r>
              <a:rPr lang="en-US" sz="1725" b="1" dirty="0">
                <a:solidFill>
                  <a:srgbClr val="433711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.</a:t>
            </a:r>
            <a:endParaRPr lang="en-US" sz="1725" dirty="0"/>
          </a:p>
        </p:txBody>
      </p:sp>
      <p:sp>
        <p:nvSpPr>
          <p:cNvPr id="16" name="Text 2"/>
          <p:cNvSpPr/>
          <p:nvPr/>
        </p:nvSpPr>
        <p:spPr>
          <a:xfrm>
            <a:off x="16583025" y="7162800"/>
            <a:ext cx="4067175" cy="1009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972"/>
              </a:lnSpc>
              <a:buNone/>
            </a:pPr>
            <a:r>
              <a:rPr lang="en-US" sz="2390" dirty="0">
                <a:solidFill>
                  <a:srgbClr val="858585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不评选谁的生活更好，</a:t>
            </a:r>
            <a:endParaRPr lang="en-US" sz="2390" dirty="0"/>
          </a:p>
          <a:p>
            <a:pPr algn="l" indent="0" marL="0">
              <a:lnSpc>
                <a:spcPts val="2972"/>
              </a:lnSpc>
              <a:buNone/>
            </a:pPr>
            <a:r>
              <a:rPr lang="en-US" sz="2390" dirty="0">
                <a:solidFill>
                  <a:srgbClr val="858585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只带走一个适合自己的开始。</a:t>
            </a:r>
            <a:endParaRPr lang="en-US" sz="2390" dirty="0"/>
          </a:p>
        </p:txBody>
      </p:sp>
      <p:sp>
        <p:nvSpPr>
          <p:cNvPr id="17" name="Text 3"/>
          <p:cNvSpPr/>
          <p:nvPr/>
        </p:nvSpPr>
        <p:spPr>
          <a:xfrm>
            <a:off x="11477625" y="7172325"/>
            <a:ext cx="3762375" cy="10001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976"/>
              </a:lnSpc>
              <a:buNone/>
            </a:pPr>
            <a:r>
              <a:rPr lang="en-US" sz="2395" dirty="0">
                <a:solidFill>
                  <a:srgbClr val="84848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观众跟随人物走进房间，</a:t>
            </a:r>
            <a:endParaRPr lang="en-US" sz="2395" dirty="0"/>
          </a:p>
          <a:p>
            <a:pPr algn="l" indent="0" marL="0">
              <a:lnSpc>
                <a:spcPts val="2976"/>
              </a:lnSpc>
              <a:buNone/>
            </a:pPr>
            <a:r>
              <a:rPr lang="en-US" sz="2395" dirty="0">
                <a:solidFill>
                  <a:srgbClr val="84848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亲自坐、试、移动与比较。</a:t>
            </a:r>
            <a:endParaRPr lang="en-US" sz="2395" dirty="0"/>
          </a:p>
        </p:txBody>
      </p:sp>
      <p:sp>
        <p:nvSpPr>
          <p:cNvPr id="18" name="Text 4"/>
          <p:cNvSpPr/>
          <p:nvPr/>
        </p:nvSpPr>
        <p:spPr>
          <a:xfrm>
            <a:off x="16573500" y="6353175"/>
            <a:ext cx="401955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617"/>
              </a:lnSpc>
              <a:buNone/>
            </a:pPr>
            <a:r>
              <a:rPr lang="en-US" sz="3071" b="1" dirty="0">
                <a:solidFill>
                  <a:srgbClr val="46464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公众，形成自己的答案</a:t>
            </a:r>
            <a:endParaRPr lang="en-US" sz="3071" dirty="0"/>
          </a:p>
        </p:txBody>
      </p:sp>
      <p:sp>
        <p:nvSpPr>
          <p:cNvPr id="19" name="Text 5"/>
          <p:cNvSpPr/>
          <p:nvPr/>
        </p:nvSpPr>
        <p:spPr>
          <a:xfrm>
            <a:off x="11487150" y="6362700"/>
            <a:ext cx="40386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625"/>
              </a:lnSpc>
              <a:buNone/>
            </a:pPr>
            <a:r>
              <a:rPr lang="en-US" sz="3085" b="1" dirty="0">
                <a:solidFill>
                  <a:srgbClr val="48484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空间，让观点可以验证</a:t>
            </a:r>
            <a:endParaRPr lang="en-US" sz="3085" dirty="0"/>
          </a:p>
        </p:txBody>
      </p:sp>
      <p:sp>
        <p:nvSpPr>
          <p:cNvPr id="20" name="Text 6"/>
          <p:cNvSpPr/>
          <p:nvPr/>
        </p:nvSpPr>
        <p:spPr>
          <a:xfrm>
            <a:off x="16563975" y="5172075"/>
            <a:ext cx="1162050" cy="8667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5850"/>
              </a:lnSpc>
              <a:buNone/>
            </a:pPr>
            <a:r>
              <a:rPr lang="en-US" sz="7350" b="1" dirty="0">
                <a:solidFill>
                  <a:srgbClr val="1D4BC5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04</a:t>
            </a:r>
            <a:endParaRPr lang="en-US" sz="7350" dirty="0"/>
          </a:p>
        </p:txBody>
      </p:sp>
      <p:sp>
        <p:nvSpPr>
          <p:cNvPr id="21" name="Text 7"/>
          <p:cNvSpPr/>
          <p:nvPr/>
        </p:nvSpPr>
        <p:spPr>
          <a:xfrm>
            <a:off x="1504950" y="7162800"/>
            <a:ext cx="3609975" cy="10001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219"/>
              </a:lnSpc>
              <a:buNone/>
            </a:pPr>
            <a:r>
              <a:rPr lang="en-US" sz="2507" b="1" dirty="0">
                <a:solidFill>
                  <a:srgbClr val="81818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房间主人从自己的生活与</a:t>
            </a:r>
            <a:endParaRPr lang="en-US" sz="2507" dirty="0"/>
          </a:p>
          <a:p>
            <a:pPr algn="l" indent="0" marL="0">
              <a:lnSpc>
                <a:spcPts val="3219"/>
              </a:lnSpc>
              <a:buNone/>
            </a:pPr>
            <a:r>
              <a:rPr lang="en-US" sz="2507" b="1" dirty="0">
                <a:solidFill>
                  <a:srgbClr val="81818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一件物品讲起。</a:t>
            </a:r>
            <a:endParaRPr lang="en-US" sz="2507" dirty="0"/>
          </a:p>
        </p:txBody>
      </p:sp>
      <p:sp>
        <p:nvSpPr>
          <p:cNvPr id="22" name="Text 8"/>
          <p:cNvSpPr/>
          <p:nvPr/>
        </p:nvSpPr>
        <p:spPr>
          <a:xfrm>
            <a:off x="11477625" y="5162550"/>
            <a:ext cx="1104900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5684"/>
              </a:lnSpc>
              <a:buNone/>
            </a:pPr>
            <a:r>
              <a:rPr lang="en-US" sz="7033" b="1" dirty="0">
                <a:solidFill>
                  <a:srgbClr val="1E4DC5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03</a:t>
            </a:r>
            <a:endParaRPr lang="en-US" sz="7033" dirty="0"/>
          </a:p>
        </p:txBody>
      </p:sp>
      <p:sp>
        <p:nvSpPr>
          <p:cNvPr id="23" name="Text 9"/>
          <p:cNvSpPr/>
          <p:nvPr/>
        </p:nvSpPr>
        <p:spPr>
          <a:xfrm>
            <a:off x="6496050" y="7162800"/>
            <a:ext cx="3514725" cy="1533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928"/>
              </a:lnSpc>
              <a:buNone/>
            </a:pPr>
            <a:r>
              <a:rPr lang="en-US" sz="2625" dirty="0">
                <a:solidFill>
                  <a:srgbClr val="83848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年轻社会观察者追问，</a:t>
            </a:r>
            <a:endParaRPr lang="en-US" sz="2625" dirty="0"/>
          </a:p>
          <a:p>
            <a:pPr algn="l" indent="0" marL="0">
              <a:lnSpc>
                <a:spcPts val="3928"/>
              </a:lnSpc>
              <a:buNone/>
            </a:pPr>
            <a:r>
              <a:rPr lang="en-US" sz="2625" dirty="0">
                <a:solidFill>
                  <a:srgbClr val="83848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IKEA设计师回应空间如</a:t>
            </a:r>
            <a:endParaRPr lang="en-US" sz="2625" dirty="0"/>
          </a:p>
          <a:p>
            <a:pPr algn="l" indent="0" marL="0">
              <a:lnSpc>
                <a:spcPts val="3928"/>
              </a:lnSpc>
              <a:buNone/>
            </a:pPr>
            <a:r>
              <a:rPr lang="en-US" sz="2625" dirty="0">
                <a:solidFill>
                  <a:srgbClr val="83848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何支持生活。</a:t>
            </a:r>
            <a:endParaRPr lang="en-US" sz="2625" dirty="0"/>
          </a:p>
        </p:txBody>
      </p:sp>
      <p:sp>
        <p:nvSpPr>
          <p:cNvPr id="24" name="Text 10"/>
          <p:cNvSpPr/>
          <p:nvPr/>
        </p:nvSpPr>
        <p:spPr>
          <a:xfrm>
            <a:off x="6505575" y="6353175"/>
            <a:ext cx="36576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630"/>
              </a:lnSpc>
              <a:buNone/>
            </a:pPr>
            <a:r>
              <a:rPr lang="en-US" sz="3104" b="1" dirty="0">
                <a:solidFill>
                  <a:srgbClr val="49494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对谈，打开不同选择</a:t>
            </a:r>
            <a:endParaRPr lang="en-US" sz="3104" dirty="0"/>
          </a:p>
        </p:txBody>
      </p:sp>
      <p:sp>
        <p:nvSpPr>
          <p:cNvPr id="25" name="Text 11"/>
          <p:cNvSpPr/>
          <p:nvPr/>
        </p:nvSpPr>
        <p:spPr>
          <a:xfrm>
            <a:off x="6486525" y="5162550"/>
            <a:ext cx="1123950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5850"/>
              </a:lnSpc>
              <a:buNone/>
            </a:pPr>
            <a:r>
              <a:rPr lang="en-US" sz="6645" b="1" dirty="0">
                <a:solidFill>
                  <a:srgbClr val="1D4BC4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02</a:t>
            </a:r>
            <a:endParaRPr lang="en-US" sz="6645" dirty="0"/>
          </a:p>
        </p:txBody>
      </p:sp>
      <p:sp>
        <p:nvSpPr>
          <p:cNvPr id="26" name="Text 12"/>
          <p:cNvSpPr/>
          <p:nvPr/>
        </p:nvSpPr>
        <p:spPr>
          <a:xfrm>
            <a:off x="1504950" y="6353175"/>
            <a:ext cx="3314700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606"/>
              </a:lnSpc>
              <a:buNone/>
            </a:pPr>
            <a:r>
              <a:rPr lang="en-US" sz="3164" b="1" dirty="0">
                <a:solidFill>
                  <a:srgbClr val="40404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人，提出真实问题</a:t>
            </a:r>
            <a:endParaRPr lang="en-US" sz="3164" dirty="0"/>
          </a:p>
        </p:txBody>
      </p:sp>
      <p:sp>
        <p:nvSpPr>
          <p:cNvPr id="27" name="Text 13"/>
          <p:cNvSpPr/>
          <p:nvPr/>
        </p:nvSpPr>
        <p:spPr>
          <a:xfrm>
            <a:off x="1457325" y="5162550"/>
            <a:ext cx="981075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5850"/>
              </a:lnSpc>
              <a:buNone/>
            </a:pPr>
            <a:r>
              <a:rPr lang="en-US" sz="6675" b="1" dirty="0">
                <a:solidFill>
                  <a:srgbClr val="1B49C2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01</a:t>
            </a:r>
            <a:endParaRPr lang="en-US" sz="6675" dirty="0"/>
          </a:p>
        </p:txBody>
      </p:sp>
      <p:sp>
        <p:nvSpPr>
          <p:cNvPr id="28" name="Text 14"/>
          <p:cNvSpPr/>
          <p:nvPr/>
        </p:nvSpPr>
        <p:spPr>
          <a:xfrm>
            <a:off x="1457325" y="2962275"/>
            <a:ext cx="10191750" cy="971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6252"/>
              </a:lnSpc>
              <a:buNone/>
            </a:pPr>
            <a:r>
              <a:rPr lang="en-US" sz="6487" dirty="0">
                <a:solidFill>
                  <a:srgbClr val="252525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而是一场会走动的公开对谈</a:t>
            </a:r>
            <a:endParaRPr lang="en-US" sz="6487" dirty="0"/>
          </a:p>
        </p:txBody>
      </p:sp>
      <p:sp>
        <p:nvSpPr>
          <p:cNvPr id="29" name="Text 15"/>
          <p:cNvSpPr/>
          <p:nvPr/>
        </p:nvSpPr>
        <p:spPr>
          <a:xfrm>
            <a:off x="1447800" y="1981200"/>
            <a:ext cx="8582025" cy="7810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4874"/>
              </a:lnSpc>
              <a:buNone/>
            </a:pPr>
            <a:r>
              <a:rPr lang="en-US" sz="4682" b="1" dirty="0">
                <a:solidFill>
                  <a:srgbClr val="3C3C3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它不是一场论坛，加一组样板间</a:t>
            </a:r>
            <a:endParaRPr lang="en-US" sz="4682" dirty="0"/>
          </a:p>
        </p:txBody>
      </p:sp>
      <p:sp>
        <p:nvSpPr>
          <p:cNvPr id="30" name="Text 16"/>
          <p:cNvSpPr/>
          <p:nvPr/>
        </p:nvSpPr>
        <p:spPr>
          <a:xfrm>
            <a:off x="19135725" y="485775"/>
            <a:ext cx="18478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637"/>
              </a:lnSpc>
              <a:buNone/>
            </a:pPr>
            <a:r>
              <a:rPr lang="en-US" sz="1985" dirty="0">
                <a:solidFill>
                  <a:srgbClr val="5D5D5D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EVENT DESIGN</a:t>
            </a:r>
            <a:endParaRPr lang="en-US" sz="1985" dirty="0"/>
          </a:p>
        </p:txBody>
      </p:sp>
      <p:sp>
        <p:nvSpPr>
          <p:cNvPr id="31" name="Text 17"/>
          <p:cNvSpPr/>
          <p:nvPr/>
        </p:nvSpPr>
        <p:spPr>
          <a:xfrm>
            <a:off x="533400" y="457200"/>
            <a:ext cx="381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2595" dirty="0">
                <a:solidFill>
                  <a:srgbClr val="50505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16</a:t>
            </a:r>
            <a:endParaRPr lang="en-US" sz="259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21945600" cy="12344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64150" y="10639425"/>
            <a:ext cx="800100" cy="8667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49550" y="11020425"/>
            <a:ext cx="2047875" cy="952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92275" y="10906125"/>
            <a:ext cx="685800" cy="552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96725" y="11010900"/>
            <a:ext cx="2057400" cy="114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29900" y="10629900"/>
            <a:ext cx="1123950" cy="8953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4375" y="11010900"/>
            <a:ext cx="2038350" cy="114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96075" y="10744200"/>
            <a:ext cx="1543050" cy="77152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76750" y="11001375"/>
            <a:ext cx="2038350" cy="13335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14675" y="10734675"/>
            <a:ext cx="1285875" cy="742950"/>
          </a:xfrm>
          <a:prstGeom prst="rect">
            <a:avLst/>
          </a:prstGeom>
        </p:spPr>
      </p:pic>
      <p:sp>
        <p:nvSpPr>
          <p:cNvPr id="12" name="Shape 0"/>
          <p:cNvSpPr/>
          <p:nvPr/>
        </p:nvSpPr>
        <p:spPr>
          <a:xfrm>
            <a:off x="18173700" y="10058400"/>
            <a:ext cx="390525" cy="390525"/>
          </a:xfrm>
          <a:prstGeom prst="roundRect">
            <a:avLst>
              <a:gd name="adj" fmla="val 49390"/>
            </a:avLst>
          </a:prstGeom>
          <a:solidFill>
            <a:srgbClr val="0043CE"/>
          </a:solidFill>
          <a:ln w="19050">
            <a:solidFill>
              <a:srgbClr val="143ECF"/>
            </a:solidFill>
            <a:prstDash val="solid"/>
          </a:ln>
        </p:spPr>
      </p:sp>
      <p:sp>
        <p:nvSpPr>
          <p:cNvPr id="13" name="Text 1"/>
          <p:cNvSpPr/>
          <p:nvPr/>
        </p:nvSpPr>
        <p:spPr>
          <a:xfrm>
            <a:off x="18278475" y="10125075"/>
            <a:ext cx="18097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650"/>
              </a:lnSpc>
              <a:buNone/>
            </a:pPr>
            <a:r>
              <a:rPr lang="en-US" sz="2333" dirty="0">
                <a:solidFill>
                  <a:srgbClr val="9CBEF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5</a:t>
            </a:r>
            <a:endParaRPr lang="en-US" sz="2333" dirty="0"/>
          </a:p>
        </p:txBody>
      </p:sp>
      <p:sp>
        <p:nvSpPr>
          <p:cNvPr id="14" name="Shape 2"/>
          <p:cNvSpPr/>
          <p:nvPr/>
        </p:nvSpPr>
        <p:spPr>
          <a:xfrm>
            <a:off x="14592300" y="10067925"/>
            <a:ext cx="381000" cy="390525"/>
          </a:xfrm>
          <a:prstGeom prst="roundRect">
            <a:avLst>
              <a:gd name="adj" fmla="val 50625"/>
            </a:avLst>
          </a:prstGeom>
          <a:solidFill>
            <a:srgbClr val="0043D0"/>
          </a:solidFill>
          <a:ln w="19050">
            <a:solidFill>
              <a:srgbClr val="133DCF"/>
            </a:solidFill>
            <a:prstDash val="solid"/>
          </a:ln>
        </p:spPr>
      </p:sp>
      <p:sp>
        <p:nvSpPr>
          <p:cNvPr id="15" name="Text 3"/>
          <p:cNvSpPr/>
          <p:nvPr/>
        </p:nvSpPr>
        <p:spPr>
          <a:xfrm>
            <a:off x="14678025" y="10125075"/>
            <a:ext cx="2000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650"/>
              </a:lnSpc>
              <a:buNone/>
            </a:pPr>
            <a:r>
              <a:rPr lang="en-US" sz="2348" b="1" dirty="0">
                <a:solidFill>
                  <a:srgbClr val="A8C4F1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4</a:t>
            </a:r>
            <a:endParaRPr lang="en-US" sz="2348" dirty="0"/>
          </a:p>
        </p:txBody>
      </p:sp>
      <p:sp>
        <p:nvSpPr>
          <p:cNvPr id="16" name="Shape 4"/>
          <p:cNvSpPr/>
          <p:nvPr/>
        </p:nvSpPr>
        <p:spPr>
          <a:xfrm>
            <a:off x="10868025" y="10058400"/>
            <a:ext cx="390525" cy="400050"/>
          </a:xfrm>
          <a:prstGeom prst="roundRect">
            <a:avLst>
              <a:gd name="adj" fmla="val 50000"/>
            </a:avLst>
          </a:prstGeom>
          <a:solidFill>
            <a:srgbClr val="0044D1"/>
          </a:solidFill>
          <a:ln w="9525">
            <a:solidFill>
              <a:srgbClr val="1A46D3"/>
            </a:solidFill>
            <a:prstDash val="solid"/>
          </a:ln>
        </p:spPr>
      </p:sp>
      <p:sp>
        <p:nvSpPr>
          <p:cNvPr id="17" name="Text 5"/>
          <p:cNvSpPr/>
          <p:nvPr/>
        </p:nvSpPr>
        <p:spPr>
          <a:xfrm>
            <a:off x="10972800" y="10125075"/>
            <a:ext cx="18097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650"/>
              </a:lnSpc>
              <a:buNone/>
            </a:pPr>
            <a:r>
              <a:rPr lang="en-US" sz="2273" dirty="0">
                <a:solidFill>
                  <a:srgbClr val="AAC7F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3</a:t>
            </a:r>
            <a:endParaRPr lang="en-US" sz="2273" dirty="0"/>
          </a:p>
        </p:txBody>
      </p:sp>
      <p:sp>
        <p:nvSpPr>
          <p:cNvPr id="18" name="Shape 6"/>
          <p:cNvSpPr/>
          <p:nvPr/>
        </p:nvSpPr>
        <p:spPr>
          <a:xfrm>
            <a:off x="7172325" y="10058400"/>
            <a:ext cx="390525" cy="400050"/>
          </a:xfrm>
          <a:prstGeom prst="roundRect">
            <a:avLst>
              <a:gd name="adj" fmla="val 50000"/>
            </a:avLst>
          </a:prstGeom>
          <a:solidFill>
            <a:srgbClr val="0044CE"/>
          </a:solidFill>
          <a:ln w="19050">
            <a:solidFill>
              <a:srgbClr val="1842D0"/>
            </a:solidFill>
            <a:prstDash val="solid"/>
          </a:ln>
        </p:spPr>
      </p:sp>
      <p:sp>
        <p:nvSpPr>
          <p:cNvPr id="19" name="Text 7"/>
          <p:cNvSpPr/>
          <p:nvPr/>
        </p:nvSpPr>
        <p:spPr>
          <a:xfrm>
            <a:off x="7277100" y="10125075"/>
            <a:ext cx="17145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650"/>
              </a:lnSpc>
              <a:buNone/>
            </a:pPr>
            <a:r>
              <a:rPr lang="en-US" sz="2130" b="1" dirty="0">
                <a:solidFill>
                  <a:srgbClr val="9BBCF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2</a:t>
            </a:r>
            <a:endParaRPr lang="en-US" sz="2130" dirty="0"/>
          </a:p>
        </p:txBody>
      </p:sp>
      <p:sp>
        <p:nvSpPr>
          <p:cNvPr id="20" name="Shape 8"/>
          <p:cNvSpPr/>
          <p:nvPr/>
        </p:nvSpPr>
        <p:spPr>
          <a:xfrm>
            <a:off x="3448050" y="10067925"/>
            <a:ext cx="390525" cy="390525"/>
          </a:xfrm>
          <a:prstGeom prst="roundRect">
            <a:avLst>
              <a:gd name="adj" fmla="val 49390"/>
            </a:avLst>
          </a:prstGeom>
          <a:solidFill>
            <a:srgbClr val="0045CB"/>
          </a:solidFill>
          <a:ln w="19050">
            <a:solidFill>
              <a:srgbClr val="1341CF"/>
            </a:solidFill>
            <a:prstDash val="solid"/>
          </a:ln>
        </p:spPr>
      </p:sp>
      <p:sp>
        <p:nvSpPr>
          <p:cNvPr id="21" name="Text 9"/>
          <p:cNvSpPr/>
          <p:nvPr/>
        </p:nvSpPr>
        <p:spPr>
          <a:xfrm>
            <a:off x="3562350" y="10125075"/>
            <a:ext cx="161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634"/>
              </a:lnSpc>
              <a:buNone/>
            </a:pPr>
            <a:r>
              <a:rPr lang="en-US" sz="2224" b="1" dirty="0">
                <a:solidFill>
                  <a:srgbClr val="9EBDE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</a:t>
            </a:r>
            <a:endParaRPr lang="en-US" sz="2224" dirty="0"/>
          </a:p>
        </p:txBody>
      </p:sp>
      <p:sp>
        <p:nvSpPr>
          <p:cNvPr id="22" name="Text 10"/>
          <p:cNvSpPr/>
          <p:nvPr/>
        </p:nvSpPr>
        <p:spPr>
          <a:xfrm>
            <a:off x="18240375" y="10753725"/>
            <a:ext cx="295275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318"/>
              </a:lnSpc>
              <a:buNone/>
            </a:pPr>
            <a:r>
              <a:rPr lang="en-US" sz="1080" b="1" dirty="0">
                <a:solidFill>
                  <a:srgbClr val="50400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?</a:t>
            </a:r>
            <a:endParaRPr lang="en-US" sz="1080" dirty="0"/>
          </a:p>
          <a:p>
            <a:pPr algn="ctr" indent="0" marL="0">
              <a:lnSpc>
                <a:spcPts val="1318"/>
              </a:lnSpc>
              <a:buNone/>
            </a:pPr>
            <a:r>
              <a:rPr lang="en-US" sz="1080" b="1" dirty="0">
                <a:solidFill>
                  <a:srgbClr val="50400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.</a:t>
            </a:r>
            <a:endParaRPr lang="en-US" sz="1080" dirty="0"/>
          </a:p>
        </p:txBody>
      </p:sp>
      <p:pic>
        <p:nvPicPr>
          <p:cNvPr id="23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66825" y="1924050"/>
            <a:ext cx="19335750" cy="7629525"/>
          </a:xfrm>
          <a:prstGeom prst="rect">
            <a:avLst/>
          </a:prstGeom>
        </p:spPr>
      </p:pic>
      <p:pic>
        <p:nvPicPr>
          <p:cNvPr id="24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04925" y="4371975"/>
            <a:ext cx="19335750" cy="5162550"/>
          </a:xfrm>
          <a:prstGeom prst="rect">
            <a:avLst/>
          </a:prstGeom>
        </p:spPr>
      </p:pic>
      <p:sp>
        <p:nvSpPr>
          <p:cNvPr id="25" name="Text 11"/>
          <p:cNvSpPr/>
          <p:nvPr/>
        </p:nvSpPr>
        <p:spPr>
          <a:xfrm>
            <a:off x="14820900" y="8715375"/>
            <a:ext cx="44005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807"/>
              </a:lnSpc>
              <a:buNone/>
            </a:pPr>
            <a:r>
              <a:rPr lang="en-US" sz="2586" dirty="0">
                <a:solidFill>
                  <a:srgbClr val="62626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从灵感走向一个可开始的选择</a:t>
            </a:r>
            <a:endParaRPr lang="en-US" sz="2586" dirty="0"/>
          </a:p>
        </p:txBody>
      </p:sp>
      <p:sp>
        <p:nvSpPr>
          <p:cNvPr id="26" name="Text 12"/>
          <p:cNvSpPr/>
          <p:nvPr/>
        </p:nvSpPr>
        <p:spPr>
          <a:xfrm>
            <a:off x="7343775" y="8696325"/>
            <a:ext cx="4543425" cy="4857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2513" dirty="0">
                <a:solidFill>
                  <a:srgbClr val="636363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写下“我的生活答案（暂定）”</a:t>
            </a:r>
            <a:endParaRPr lang="en-US" sz="2513" dirty="0"/>
          </a:p>
        </p:txBody>
      </p:sp>
      <p:sp>
        <p:nvSpPr>
          <p:cNvPr id="27" name="Text 13"/>
          <p:cNvSpPr/>
          <p:nvPr/>
        </p:nvSpPr>
        <p:spPr>
          <a:xfrm>
            <a:off x="2562225" y="8705850"/>
            <a:ext cx="1514475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922"/>
              </a:lnSpc>
              <a:buNone/>
            </a:pPr>
            <a:r>
              <a:rPr lang="en-US" sz="2892" b="1" dirty="0">
                <a:solidFill>
                  <a:srgbClr val="4B4B4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留下答案</a:t>
            </a:r>
            <a:endParaRPr lang="en-US" sz="2892" dirty="0"/>
          </a:p>
        </p:txBody>
      </p:sp>
      <p:pic>
        <p:nvPicPr>
          <p:cNvPr id="28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287250" y="8439150"/>
            <a:ext cx="8258175" cy="76200"/>
          </a:xfrm>
          <a:prstGeom prst="rect">
            <a:avLst/>
          </a:prstGeom>
        </p:spPr>
      </p:pic>
      <p:sp>
        <p:nvSpPr>
          <p:cNvPr id="29" name="Text 14"/>
          <p:cNvSpPr/>
          <p:nvPr/>
        </p:nvSpPr>
        <p:spPr>
          <a:xfrm>
            <a:off x="14878050" y="7743825"/>
            <a:ext cx="34480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811"/>
              </a:lnSpc>
              <a:buNone/>
            </a:pPr>
            <a:r>
              <a:rPr lang="en-US" sz="2634" dirty="0">
                <a:solidFill>
                  <a:srgbClr val="676767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判断什么真正适合自己</a:t>
            </a:r>
            <a:endParaRPr lang="en-US" sz="2634" dirty="0"/>
          </a:p>
        </p:txBody>
      </p:sp>
      <p:sp>
        <p:nvSpPr>
          <p:cNvPr id="30" name="Text 15"/>
          <p:cNvSpPr/>
          <p:nvPr/>
        </p:nvSpPr>
        <p:spPr>
          <a:xfrm>
            <a:off x="7334250" y="7734300"/>
            <a:ext cx="31908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796"/>
              </a:lnSpc>
              <a:buNone/>
            </a:pPr>
            <a:r>
              <a:rPr lang="en-US" sz="2708" dirty="0">
                <a:solidFill>
                  <a:srgbClr val="60606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坐、试、移动、组合</a:t>
            </a:r>
            <a:endParaRPr lang="en-US" sz="2708" dirty="0"/>
          </a:p>
        </p:txBody>
      </p:sp>
      <p:sp>
        <p:nvSpPr>
          <p:cNvPr id="31" name="Text 16"/>
          <p:cNvSpPr/>
          <p:nvPr/>
        </p:nvSpPr>
        <p:spPr>
          <a:xfrm>
            <a:off x="2552700" y="7724775"/>
            <a:ext cx="15240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918"/>
              </a:lnSpc>
              <a:buNone/>
            </a:pPr>
            <a:r>
              <a:rPr lang="en-US" sz="2910" b="1" dirty="0">
                <a:solidFill>
                  <a:srgbClr val="48484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亲自比较</a:t>
            </a:r>
            <a:endParaRPr lang="en-US" sz="2910" dirty="0"/>
          </a:p>
        </p:txBody>
      </p:sp>
      <p:pic>
        <p:nvPicPr>
          <p:cNvPr id="32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2439650" y="7448550"/>
            <a:ext cx="8105775" cy="76200"/>
          </a:xfrm>
          <a:prstGeom prst="rect">
            <a:avLst/>
          </a:prstGeom>
        </p:spPr>
      </p:pic>
      <p:sp>
        <p:nvSpPr>
          <p:cNvPr id="33" name="Text 17"/>
          <p:cNvSpPr/>
          <p:nvPr/>
        </p:nvSpPr>
        <p:spPr>
          <a:xfrm>
            <a:off x="14878050" y="6762750"/>
            <a:ext cx="3152775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817"/>
              </a:lnSpc>
              <a:buNone/>
            </a:pPr>
            <a:r>
              <a:rPr lang="en-US" sz="2676" dirty="0">
                <a:solidFill>
                  <a:srgbClr val="64646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把观点变成真实体验</a:t>
            </a:r>
            <a:endParaRPr lang="en-US" sz="2676" dirty="0"/>
          </a:p>
        </p:txBody>
      </p:sp>
      <p:sp>
        <p:nvSpPr>
          <p:cNvPr id="34" name="Text 18"/>
          <p:cNvSpPr/>
          <p:nvPr/>
        </p:nvSpPr>
        <p:spPr>
          <a:xfrm>
            <a:off x="7334250" y="6753225"/>
            <a:ext cx="3476625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721"/>
              </a:lnSpc>
              <a:buNone/>
            </a:pPr>
            <a:r>
              <a:rPr lang="en-US" sz="2655" dirty="0">
                <a:solidFill>
                  <a:srgbClr val="5E5E5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跟随人物进入个人空间</a:t>
            </a:r>
            <a:endParaRPr lang="en-US" sz="2655" dirty="0"/>
          </a:p>
        </p:txBody>
      </p:sp>
      <p:sp>
        <p:nvSpPr>
          <p:cNvPr id="35" name="Text 19"/>
          <p:cNvSpPr/>
          <p:nvPr/>
        </p:nvSpPr>
        <p:spPr>
          <a:xfrm>
            <a:off x="2552700" y="6753225"/>
            <a:ext cx="150495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903"/>
              </a:lnSpc>
              <a:buNone/>
            </a:pPr>
            <a:r>
              <a:rPr lang="en-US" sz="2873" b="1" dirty="0">
                <a:solidFill>
                  <a:srgbClr val="4A4A4A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走进房间</a:t>
            </a:r>
            <a:endParaRPr lang="en-US" sz="2873" dirty="0"/>
          </a:p>
        </p:txBody>
      </p:sp>
      <p:sp>
        <p:nvSpPr>
          <p:cNvPr id="36" name="Text 20"/>
          <p:cNvSpPr/>
          <p:nvPr/>
        </p:nvSpPr>
        <p:spPr>
          <a:xfrm>
            <a:off x="14792325" y="5781675"/>
            <a:ext cx="416242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797"/>
              </a:lnSpc>
              <a:buNone/>
            </a:pPr>
            <a:r>
              <a:rPr lang="en-US" sz="2650" dirty="0">
                <a:solidFill>
                  <a:srgbClr val="61616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看见生活并非只有一种解法</a:t>
            </a:r>
            <a:endParaRPr lang="en-US" sz="2650" dirty="0"/>
          </a:p>
        </p:txBody>
      </p:sp>
      <p:sp>
        <p:nvSpPr>
          <p:cNvPr id="37" name="Text 21"/>
          <p:cNvSpPr/>
          <p:nvPr/>
        </p:nvSpPr>
        <p:spPr>
          <a:xfrm>
            <a:off x="7353300" y="5781675"/>
            <a:ext cx="38671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811"/>
              </a:lnSpc>
              <a:buNone/>
            </a:pPr>
            <a:r>
              <a:rPr lang="en-US" sz="2685" dirty="0">
                <a:solidFill>
                  <a:srgbClr val="5F5F5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听见不同的人怎样作选择</a:t>
            </a:r>
            <a:endParaRPr lang="en-US" sz="2685" dirty="0"/>
          </a:p>
        </p:txBody>
      </p:sp>
      <p:sp>
        <p:nvSpPr>
          <p:cNvPr id="38" name="Text 22"/>
          <p:cNvSpPr/>
          <p:nvPr/>
        </p:nvSpPr>
        <p:spPr>
          <a:xfrm>
            <a:off x="2552700" y="5772150"/>
            <a:ext cx="15240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918"/>
              </a:lnSpc>
              <a:buNone/>
            </a:pPr>
            <a:r>
              <a:rPr lang="en-US" sz="2910" b="1" dirty="0">
                <a:solidFill>
                  <a:srgbClr val="4D4D4D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参与对谈</a:t>
            </a:r>
            <a:endParaRPr lang="en-US" sz="2910" dirty="0"/>
          </a:p>
        </p:txBody>
      </p:sp>
      <p:sp>
        <p:nvSpPr>
          <p:cNvPr id="39" name="Text 23"/>
          <p:cNvSpPr/>
          <p:nvPr/>
        </p:nvSpPr>
        <p:spPr>
          <a:xfrm>
            <a:off x="15201900" y="4810125"/>
            <a:ext cx="3095625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820"/>
              </a:lnSpc>
              <a:buNone/>
            </a:pPr>
            <a:r>
              <a:rPr lang="en-US" sz="2627" dirty="0">
                <a:solidFill>
                  <a:srgbClr val="64646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从旁观变成与我有关</a:t>
            </a:r>
            <a:endParaRPr lang="en-US" sz="2627" dirty="0"/>
          </a:p>
        </p:txBody>
      </p:sp>
      <p:sp>
        <p:nvSpPr>
          <p:cNvPr id="40" name="Text 24"/>
          <p:cNvSpPr/>
          <p:nvPr/>
        </p:nvSpPr>
        <p:spPr>
          <a:xfrm>
            <a:off x="7077075" y="4800600"/>
            <a:ext cx="5334000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812"/>
              </a:lnSpc>
              <a:buNone/>
            </a:pPr>
            <a:r>
              <a:rPr lang="en-US" sz="2546" dirty="0">
                <a:solidFill>
                  <a:srgbClr val="64646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选出自己最近最想弄明白的生活问题</a:t>
            </a:r>
            <a:endParaRPr lang="en-US" sz="2546" dirty="0"/>
          </a:p>
        </p:txBody>
      </p:sp>
      <p:sp>
        <p:nvSpPr>
          <p:cNvPr id="41" name="Text 25"/>
          <p:cNvSpPr/>
          <p:nvPr/>
        </p:nvSpPr>
        <p:spPr>
          <a:xfrm>
            <a:off x="2552700" y="4800600"/>
            <a:ext cx="1514475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2850" b="1" dirty="0">
                <a:solidFill>
                  <a:srgbClr val="4B4B4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选择问题</a:t>
            </a:r>
            <a:endParaRPr lang="en-US" sz="2850" dirty="0"/>
          </a:p>
        </p:txBody>
      </p:sp>
      <p:sp>
        <p:nvSpPr>
          <p:cNvPr id="42" name="Text 26"/>
          <p:cNvSpPr/>
          <p:nvPr/>
        </p:nvSpPr>
        <p:spPr>
          <a:xfrm>
            <a:off x="16049625" y="3800475"/>
            <a:ext cx="161925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204"/>
              </a:lnSpc>
              <a:buNone/>
            </a:pPr>
            <a:r>
              <a:rPr lang="en-US" sz="3092" b="1" dirty="0">
                <a:solidFill>
                  <a:srgbClr val="4069D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活动作用</a:t>
            </a:r>
            <a:endParaRPr lang="en-US" sz="3092" dirty="0"/>
          </a:p>
        </p:txBody>
      </p:sp>
      <p:sp>
        <p:nvSpPr>
          <p:cNvPr id="43" name="Text 27"/>
          <p:cNvSpPr/>
          <p:nvPr/>
        </p:nvSpPr>
        <p:spPr>
          <a:xfrm>
            <a:off x="8924925" y="3790950"/>
            <a:ext cx="1590675" cy="504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074"/>
              </a:lnSpc>
              <a:buNone/>
            </a:pPr>
            <a:r>
              <a:rPr lang="en-US" sz="3037" b="1" dirty="0">
                <a:solidFill>
                  <a:srgbClr val="4167D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观众经历</a:t>
            </a:r>
            <a:endParaRPr lang="en-US" sz="3037" dirty="0"/>
          </a:p>
        </p:txBody>
      </p:sp>
      <p:sp>
        <p:nvSpPr>
          <p:cNvPr id="44" name="Text 28"/>
          <p:cNvSpPr/>
          <p:nvPr/>
        </p:nvSpPr>
        <p:spPr>
          <a:xfrm>
            <a:off x="2895600" y="3790950"/>
            <a:ext cx="81915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128"/>
              </a:lnSpc>
              <a:buNone/>
            </a:pPr>
            <a:r>
              <a:rPr lang="en-US" sz="3128" b="1" dirty="0">
                <a:solidFill>
                  <a:srgbClr val="3B63C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环节</a:t>
            </a:r>
            <a:endParaRPr lang="en-US" sz="3128" dirty="0"/>
          </a:p>
        </p:txBody>
      </p:sp>
      <p:sp>
        <p:nvSpPr>
          <p:cNvPr id="45" name="Shape 29"/>
          <p:cNvSpPr/>
          <p:nvPr/>
        </p:nvSpPr>
        <p:spPr>
          <a:xfrm>
            <a:off x="1485900" y="2924175"/>
            <a:ext cx="1724025" cy="114300"/>
          </a:xfrm>
          <a:prstGeom prst="rect">
            <a:avLst/>
          </a:prstGeom>
          <a:solidFill>
            <a:srgbClr val="0644CE"/>
          </a:solidFill>
          <a:ln w="9525">
            <a:solidFill>
              <a:srgbClr val="688AD5"/>
            </a:solidFill>
            <a:prstDash val="solid"/>
          </a:ln>
        </p:spPr>
      </p:sp>
      <p:pic>
        <p:nvPicPr>
          <p:cNvPr id="4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1155025" y="571500"/>
            <a:ext cx="209550" cy="228600"/>
          </a:xfrm>
          <a:prstGeom prst="rect">
            <a:avLst/>
          </a:prstGeom>
        </p:spPr>
      </p:pic>
      <p:sp>
        <p:nvSpPr>
          <p:cNvPr id="47" name="Text 30"/>
          <p:cNvSpPr/>
          <p:nvPr/>
        </p:nvSpPr>
        <p:spPr>
          <a:xfrm>
            <a:off x="1504950" y="1800225"/>
            <a:ext cx="12792075" cy="9239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6263"/>
              </a:lnSpc>
              <a:buNone/>
            </a:pPr>
            <a:r>
              <a:rPr lang="en-US" sz="5747" b="1" dirty="0">
                <a:solidFill>
                  <a:srgbClr val="2C2C2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从一个生活问题，走到一个自己的答案</a:t>
            </a:r>
            <a:endParaRPr lang="en-US" sz="5747" dirty="0"/>
          </a:p>
        </p:txBody>
      </p:sp>
      <p:sp>
        <p:nvSpPr>
          <p:cNvPr id="48" name="Text 31"/>
          <p:cNvSpPr/>
          <p:nvPr/>
        </p:nvSpPr>
        <p:spPr>
          <a:xfrm>
            <a:off x="18573750" y="542925"/>
            <a:ext cx="23812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391"/>
              </a:lnSpc>
              <a:buNone/>
            </a:pPr>
            <a:r>
              <a:rPr lang="en-US" sz="1828" dirty="0">
                <a:solidFill>
                  <a:srgbClr val="63636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AUDIENCE JOURNEY</a:t>
            </a:r>
            <a:endParaRPr lang="en-US" sz="1828" dirty="0"/>
          </a:p>
        </p:txBody>
      </p:sp>
      <p:sp>
        <p:nvSpPr>
          <p:cNvPr id="49" name="Text 32"/>
          <p:cNvSpPr/>
          <p:nvPr/>
        </p:nvSpPr>
        <p:spPr>
          <a:xfrm>
            <a:off x="533400" y="476250"/>
            <a:ext cx="3619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918"/>
              </a:lnSpc>
              <a:buNone/>
            </a:pPr>
            <a:r>
              <a:rPr lang="en-US" sz="2486" dirty="0">
                <a:solidFill>
                  <a:srgbClr val="4F4F4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17</a:t>
            </a:r>
            <a:endParaRPr lang="en-US" sz="24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21945600" cy="12344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2050" y="10858500"/>
            <a:ext cx="11268075" cy="4762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1209675" y="9963150"/>
            <a:ext cx="11220450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4280"/>
              </a:lnSpc>
              <a:buNone/>
            </a:pPr>
            <a:r>
              <a:rPr lang="en-US" sz="3726" dirty="0">
                <a:solidFill>
                  <a:srgbClr val="3E3E3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动线不以销售台结束，而是自然回到真实商场体验。</a:t>
            </a:r>
            <a:endParaRPr lang="en-US" sz="3726" dirty="0"/>
          </a:p>
        </p:txBody>
      </p:sp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83350" y="7124700"/>
            <a:ext cx="1914525" cy="1743075"/>
          </a:xfrm>
          <a:prstGeom prst="rect">
            <a:avLst/>
          </a:prstGeom>
        </p:spPr>
      </p:pic>
      <p:pic>
        <p:nvPicPr>
          <p:cNvPr id="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68725" y="7115175"/>
            <a:ext cx="1905000" cy="1762125"/>
          </a:xfrm>
          <a:prstGeom prst="rect">
            <a:avLst/>
          </a:prstGeom>
        </p:spPr>
      </p:pic>
      <p:pic>
        <p:nvPicPr>
          <p:cNvPr id="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9525" y="7581900"/>
            <a:ext cx="866775" cy="1219200"/>
          </a:xfrm>
          <a:prstGeom prst="rect">
            <a:avLst/>
          </a:prstGeom>
        </p:spPr>
      </p:pic>
      <p:pic>
        <p:nvPicPr>
          <p:cNvPr id="8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258925" y="7581900"/>
            <a:ext cx="904875" cy="1219200"/>
          </a:xfrm>
          <a:prstGeom prst="rect">
            <a:avLst/>
          </a:prstGeom>
        </p:spPr>
      </p:pic>
      <p:pic>
        <p:nvPicPr>
          <p:cNvPr id="9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306425" y="7581900"/>
            <a:ext cx="857250" cy="1219200"/>
          </a:xfrm>
          <a:prstGeom prst="rect">
            <a:avLst/>
          </a:prstGeom>
        </p:spPr>
      </p:pic>
      <p:pic>
        <p:nvPicPr>
          <p:cNvPr id="10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296775" y="7591425"/>
            <a:ext cx="885825" cy="1209675"/>
          </a:xfrm>
          <a:prstGeom prst="rect">
            <a:avLst/>
          </a:prstGeom>
        </p:spPr>
      </p:pic>
      <p:pic>
        <p:nvPicPr>
          <p:cNvPr id="11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06000" y="7105650"/>
            <a:ext cx="1952625" cy="1733550"/>
          </a:xfrm>
          <a:prstGeom prst="rect">
            <a:avLst/>
          </a:prstGeom>
        </p:spPr>
      </p:pic>
      <p:pic>
        <p:nvPicPr>
          <p:cNvPr id="12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91325" y="7105650"/>
            <a:ext cx="2295525" cy="1733550"/>
          </a:xfrm>
          <a:prstGeom prst="rect">
            <a:avLst/>
          </a:prstGeom>
        </p:spPr>
      </p:pic>
      <p:pic>
        <p:nvPicPr>
          <p:cNvPr id="13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81450" y="7105650"/>
            <a:ext cx="2000250" cy="1743075"/>
          </a:xfrm>
          <a:prstGeom prst="rect">
            <a:avLst/>
          </a:prstGeom>
        </p:spPr>
      </p:pic>
      <p:pic>
        <p:nvPicPr>
          <p:cNvPr id="14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90575" y="7086600"/>
            <a:ext cx="2286000" cy="1695450"/>
          </a:xfrm>
          <a:prstGeom prst="rect">
            <a:avLst/>
          </a:prstGeom>
        </p:spPr>
      </p:pic>
      <p:sp>
        <p:nvSpPr>
          <p:cNvPr id="15" name="Text 1"/>
          <p:cNvSpPr/>
          <p:nvPr/>
        </p:nvSpPr>
        <p:spPr>
          <a:xfrm>
            <a:off x="19259550" y="5648325"/>
            <a:ext cx="1704975" cy="84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3525"/>
              </a:lnSpc>
              <a:buNone/>
            </a:pPr>
            <a:r>
              <a:rPr lang="en-US" sz="2348" b="1" dirty="0">
                <a:solidFill>
                  <a:srgbClr val="59595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保存方案/</a:t>
            </a:r>
            <a:pPr algn="ctr" indent="0" marL="0">
              <a:lnSpc>
                <a:spcPts val="3525"/>
              </a:lnSpc>
              <a:buNone/>
            </a:pPr>
            <a:endParaRPr lang="en-US" sz="2348" dirty="0"/>
          </a:p>
          <a:p>
            <a:pPr algn="ctr" indent="0" marL="0">
              <a:lnSpc>
                <a:spcPts val="3525"/>
              </a:lnSpc>
              <a:buNone/>
            </a:pPr>
            <a:r>
              <a:rPr lang="en-US" sz="2348" b="1" dirty="0">
                <a:solidFill>
                  <a:srgbClr val="59595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继续逛IKEA</a:t>
            </a:r>
            <a:endParaRPr lang="en-US" sz="2348" dirty="0"/>
          </a:p>
        </p:txBody>
      </p:sp>
      <p:sp>
        <p:nvSpPr>
          <p:cNvPr id="16" name="Text 2"/>
          <p:cNvSpPr/>
          <p:nvPr/>
        </p:nvSpPr>
        <p:spPr>
          <a:xfrm>
            <a:off x="16411575" y="5638800"/>
            <a:ext cx="1838325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911"/>
              </a:lnSpc>
              <a:buNone/>
            </a:pPr>
            <a:r>
              <a:rPr lang="en-US" sz="2340" dirty="0">
                <a:solidFill>
                  <a:srgbClr val="54545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我的生活答案</a:t>
            </a:r>
            <a:endParaRPr lang="en-US" sz="2340" dirty="0"/>
          </a:p>
          <a:p>
            <a:pPr algn="ctr" indent="0" marL="0">
              <a:lnSpc>
                <a:spcPts val="2911"/>
              </a:lnSpc>
              <a:buNone/>
            </a:pPr>
            <a:r>
              <a:rPr lang="en-US" sz="2340" dirty="0">
                <a:solidFill>
                  <a:srgbClr val="54545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（暂定）</a:t>
            </a:r>
            <a:endParaRPr lang="en-US" sz="2340" dirty="0"/>
          </a:p>
        </p:txBody>
      </p:sp>
      <p:sp>
        <p:nvSpPr>
          <p:cNvPr id="17" name="Text 3"/>
          <p:cNvSpPr/>
          <p:nvPr/>
        </p:nvSpPr>
        <p:spPr>
          <a:xfrm>
            <a:off x="13163550" y="5648325"/>
            <a:ext cx="1828800" cy="84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988"/>
              </a:lnSpc>
              <a:buNone/>
            </a:pPr>
            <a:r>
              <a:rPr lang="en-US" sz="2329" b="1" dirty="0">
                <a:solidFill>
                  <a:srgbClr val="51515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四条个人空间</a:t>
            </a:r>
            <a:endParaRPr lang="en-US" sz="2329" dirty="0"/>
          </a:p>
          <a:p>
            <a:pPr algn="l" indent="0" marL="0">
              <a:lnSpc>
                <a:spcPts val="2988"/>
              </a:lnSpc>
              <a:buNone/>
            </a:pPr>
            <a:r>
              <a:rPr lang="en-US" sz="2329" b="1" dirty="0">
                <a:solidFill>
                  <a:srgbClr val="51515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体验路线</a:t>
            </a:r>
            <a:endParaRPr lang="en-US" sz="2329" dirty="0"/>
          </a:p>
        </p:txBody>
      </p:sp>
      <p:sp>
        <p:nvSpPr>
          <p:cNvPr id="18" name="Text 4"/>
          <p:cNvSpPr/>
          <p:nvPr/>
        </p:nvSpPr>
        <p:spPr>
          <a:xfrm>
            <a:off x="10239375" y="5638800"/>
            <a:ext cx="1247775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049"/>
              </a:lnSpc>
              <a:buNone/>
            </a:pPr>
            <a:r>
              <a:rPr lang="en-US" sz="2382" b="1" dirty="0">
                <a:solidFill>
                  <a:srgbClr val="575757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会走动的</a:t>
            </a:r>
            <a:endParaRPr lang="en-US" sz="2382" dirty="0"/>
          </a:p>
          <a:p>
            <a:pPr algn="l" indent="0" marL="0">
              <a:lnSpc>
                <a:spcPts val="3049"/>
              </a:lnSpc>
              <a:buNone/>
            </a:pPr>
            <a:r>
              <a:rPr lang="en-US" sz="2382" b="1" dirty="0">
                <a:solidFill>
                  <a:srgbClr val="575757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公开对谈</a:t>
            </a:r>
            <a:endParaRPr lang="en-US" sz="2382" dirty="0"/>
          </a:p>
        </p:txBody>
      </p:sp>
      <p:sp>
        <p:nvSpPr>
          <p:cNvPr id="19" name="Text 5"/>
          <p:cNvSpPr/>
          <p:nvPr/>
        </p:nvSpPr>
        <p:spPr>
          <a:xfrm>
            <a:off x="7162800" y="5648325"/>
            <a:ext cx="1533525" cy="84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3450"/>
              </a:lnSpc>
              <a:buNone/>
            </a:pPr>
            <a:r>
              <a:rPr lang="en-US" sz="2340" b="1" dirty="0">
                <a:solidFill>
                  <a:srgbClr val="59595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没有标准</a:t>
            </a:r>
            <a:endParaRPr lang="en-US" sz="2340" dirty="0"/>
          </a:p>
          <a:p>
            <a:pPr algn="ctr" indent="0" marL="0">
              <a:lnSpc>
                <a:spcPts val="3450"/>
              </a:lnSpc>
              <a:buNone/>
            </a:pPr>
            <a:r>
              <a:rPr lang="en-US" sz="2340" b="1" dirty="0">
                <a:solidFill>
                  <a:srgbClr val="59595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答案的客厅</a:t>
            </a:r>
            <a:endParaRPr lang="en-US" sz="2340" dirty="0"/>
          </a:p>
        </p:txBody>
      </p:sp>
      <p:sp>
        <p:nvSpPr>
          <p:cNvPr id="20" name="Text 6"/>
          <p:cNvSpPr/>
          <p:nvPr/>
        </p:nvSpPr>
        <p:spPr>
          <a:xfrm>
            <a:off x="4295775" y="5638800"/>
            <a:ext cx="12573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074"/>
              </a:lnSpc>
              <a:buNone/>
            </a:pPr>
            <a:r>
              <a:rPr lang="en-US" sz="2401" b="1" dirty="0">
                <a:solidFill>
                  <a:srgbClr val="54545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选择一个</a:t>
            </a:r>
            <a:endParaRPr lang="en-US" sz="2401" dirty="0"/>
          </a:p>
          <a:p>
            <a:pPr algn="l" indent="0" marL="0">
              <a:lnSpc>
                <a:spcPts val="3074"/>
              </a:lnSpc>
              <a:buNone/>
            </a:pPr>
            <a:r>
              <a:rPr lang="en-US" sz="2401" b="1" dirty="0">
                <a:solidFill>
                  <a:srgbClr val="54545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生活问题</a:t>
            </a:r>
            <a:endParaRPr lang="en-US" sz="2401" dirty="0"/>
          </a:p>
        </p:txBody>
      </p:sp>
      <p:sp>
        <p:nvSpPr>
          <p:cNvPr id="21" name="Text 7"/>
          <p:cNvSpPr/>
          <p:nvPr/>
        </p:nvSpPr>
        <p:spPr>
          <a:xfrm>
            <a:off x="1114425" y="5648325"/>
            <a:ext cx="1485900" cy="84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3228"/>
              </a:lnSpc>
              <a:buNone/>
            </a:pPr>
            <a:r>
              <a:rPr lang="en-US" sz="2522" b="1" dirty="0">
                <a:solidFill>
                  <a:srgbClr val="51515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商场入口/</a:t>
            </a:r>
            <a:endParaRPr lang="en-US" sz="2522" dirty="0"/>
          </a:p>
          <a:p>
            <a:pPr algn="ctr" indent="0" marL="0">
              <a:lnSpc>
                <a:spcPts val="3228"/>
              </a:lnSpc>
              <a:buNone/>
            </a:pPr>
            <a:r>
              <a:rPr lang="en-US" sz="2522" b="1" dirty="0">
                <a:solidFill>
                  <a:srgbClr val="51515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活动签到</a:t>
            </a:r>
            <a:endParaRPr lang="en-US" sz="2522" dirty="0"/>
          </a:p>
        </p:txBody>
      </p:sp>
      <p:sp>
        <p:nvSpPr>
          <p:cNvPr id="22" name="Shape 8"/>
          <p:cNvSpPr/>
          <p:nvPr/>
        </p:nvSpPr>
        <p:spPr>
          <a:xfrm>
            <a:off x="19726275" y="4638675"/>
            <a:ext cx="657225" cy="657225"/>
          </a:xfrm>
          <a:prstGeom prst="roundRect">
            <a:avLst>
              <a:gd name="adj" fmla="val 48188"/>
            </a:avLst>
          </a:prstGeom>
          <a:solidFill>
            <a:srgbClr val="0041D3"/>
          </a:solidFill>
          <a:ln w="19050">
            <a:solidFill>
              <a:srgbClr val="1D47D7"/>
            </a:solidFill>
            <a:prstDash val="solid"/>
          </a:ln>
        </p:spPr>
      </p:sp>
      <p:sp>
        <p:nvSpPr>
          <p:cNvPr id="23" name="Text 9"/>
          <p:cNvSpPr/>
          <p:nvPr/>
        </p:nvSpPr>
        <p:spPr>
          <a:xfrm>
            <a:off x="19935825" y="4781550"/>
            <a:ext cx="247650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475"/>
              </a:lnSpc>
              <a:buNone/>
            </a:pPr>
            <a:r>
              <a:rPr lang="en-US" sz="3353" b="1" dirty="0">
                <a:solidFill>
                  <a:srgbClr val="B2C7F1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7</a:t>
            </a:r>
            <a:endParaRPr lang="en-US" sz="3353" dirty="0"/>
          </a:p>
        </p:txBody>
      </p:sp>
      <p:pic>
        <p:nvPicPr>
          <p:cNvPr id="2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7954625" y="4886325"/>
            <a:ext cx="1285875" cy="219075"/>
          </a:xfrm>
          <a:prstGeom prst="rect">
            <a:avLst/>
          </a:prstGeom>
        </p:spPr>
      </p:pic>
      <p:sp>
        <p:nvSpPr>
          <p:cNvPr id="25" name="Shape 10"/>
          <p:cNvSpPr/>
          <p:nvPr/>
        </p:nvSpPr>
        <p:spPr>
          <a:xfrm>
            <a:off x="17011650" y="4638675"/>
            <a:ext cx="657225" cy="657225"/>
          </a:xfrm>
          <a:prstGeom prst="roundRect">
            <a:avLst>
              <a:gd name="adj" fmla="val 47826"/>
            </a:avLst>
          </a:prstGeom>
          <a:solidFill>
            <a:srgbClr val="FEC502"/>
          </a:solidFill>
          <a:ln w="9525">
            <a:solidFill>
              <a:srgbClr val="FCD464"/>
            </a:solidFill>
            <a:prstDash val="solid"/>
          </a:ln>
        </p:spPr>
      </p:sp>
      <p:sp>
        <p:nvSpPr>
          <p:cNvPr id="26" name="Text 11"/>
          <p:cNvSpPr/>
          <p:nvPr/>
        </p:nvSpPr>
        <p:spPr>
          <a:xfrm>
            <a:off x="17221200" y="4772025"/>
            <a:ext cx="25717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3098" b="1" dirty="0">
                <a:solidFill>
                  <a:srgbClr val="3E2E0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6</a:t>
            </a:r>
            <a:endParaRPr lang="en-US" sz="3098" dirty="0"/>
          </a:p>
        </p:txBody>
      </p:sp>
      <p:pic>
        <p:nvPicPr>
          <p:cNvPr id="27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4620875" y="4886325"/>
            <a:ext cx="1905000" cy="219075"/>
          </a:xfrm>
          <a:prstGeom prst="rect">
            <a:avLst/>
          </a:prstGeom>
        </p:spPr>
      </p:pic>
      <p:sp>
        <p:nvSpPr>
          <p:cNvPr id="28" name="Shape 12"/>
          <p:cNvSpPr/>
          <p:nvPr/>
        </p:nvSpPr>
        <p:spPr>
          <a:xfrm>
            <a:off x="13696950" y="4648200"/>
            <a:ext cx="628650" cy="638175"/>
          </a:xfrm>
          <a:prstGeom prst="roundRect">
            <a:avLst>
              <a:gd name="adj" fmla="val 50000"/>
            </a:avLst>
          </a:prstGeom>
          <a:solidFill>
            <a:srgbClr val="0043D4"/>
          </a:solidFill>
          <a:ln w="9525">
            <a:solidFill>
              <a:srgbClr val="123CD3"/>
            </a:solidFill>
            <a:prstDash val="solid"/>
          </a:ln>
        </p:spPr>
      </p:sp>
      <p:sp>
        <p:nvSpPr>
          <p:cNvPr id="29" name="Text 13"/>
          <p:cNvSpPr/>
          <p:nvPr/>
        </p:nvSpPr>
        <p:spPr>
          <a:xfrm>
            <a:off x="13896975" y="4781550"/>
            <a:ext cx="247650" cy="3714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3240" b="1" dirty="0">
                <a:solidFill>
                  <a:srgbClr val="B7CFF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5</a:t>
            </a:r>
            <a:endParaRPr lang="en-US" sz="3240" dirty="0"/>
          </a:p>
        </p:txBody>
      </p:sp>
      <p:pic>
        <p:nvPicPr>
          <p:cNvPr id="30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458575" y="4886325"/>
            <a:ext cx="1704975" cy="219075"/>
          </a:xfrm>
          <a:prstGeom prst="rect">
            <a:avLst/>
          </a:prstGeom>
        </p:spPr>
      </p:pic>
      <p:sp>
        <p:nvSpPr>
          <p:cNvPr id="31" name="Shape 14"/>
          <p:cNvSpPr/>
          <p:nvPr/>
        </p:nvSpPr>
        <p:spPr>
          <a:xfrm>
            <a:off x="10525125" y="4648200"/>
            <a:ext cx="628650" cy="638175"/>
          </a:xfrm>
          <a:prstGeom prst="roundRect">
            <a:avLst>
              <a:gd name="adj" fmla="val 50000"/>
            </a:avLst>
          </a:prstGeom>
          <a:solidFill>
            <a:srgbClr val="FFC402"/>
          </a:solidFill>
          <a:ln w="9525">
            <a:solidFill>
              <a:srgbClr val="FCD566"/>
            </a:solidFill>
            <a:prstDash val="solid"/>
          </a:ln>
        </p:spPr>
      </p:sp>
      <p:sp>
        <p:nvSpPr>
          <p:cNvPr id="32" name="Text 15"/>
          <p:cNvSpPr/>
          <p:nvPr/>
        </p:nvSpPr>
        <p:spPr>
          <a:xfrm>
            <a:off x="10706100" y="4772025"/>
            <a:ext cx="285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3345" b="1" dirty="0">
                <a:solidFill>
                  <a:srgbClr val="44310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4</a:t>
            </a:r>
            <a:endParaRPr lang="en-US" sz="3345" dirty="0"/>
          </a:p>
        </p:txBody>
      </p:sp>
      <p:pic>
        <p:nvPicPr>
          <p:cNvPr id="33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515350" y="4886325"/>
            <a:ext cx="1543050" cy="219075"/>
          </a:xfrm>
          <a:prstGeom prst="rect">
            <a:avLst/>
          </a:prstGeom>
        </p:spPr>
      </p:pic>
      <p:sp>
        <p:nvSpPr>
          <p:cNvPr id="34" name="Shape 16"/>
          <p:cNvSpPr/>
          <p:nvPr/>
        </p:nvSpPr>
        <p:spPr>
          <a:xfrm>
            <a:off x="7524750" y="4638675"/>
            <a:ext cx="657225" cy="657225"/>
          </a:xfrm>
          <a:prstGeom prst="roundRect">
            <a:avLst>
              <a:gd name="adj" fmla="val 48188"/>
            </a:avLst>
          </a:prstGeom>
          <a:solidFill>
            <a:srgbClr val="0043D4"/>
          </a:solidFill>
          <a:ln w="9525">
            <a:solidFill>
              <a:srgbClr val="1843D7"/>
            </a:solidFill>
            <a:prstDash val="solid"/>
          </a:ln>
        </p:spPr>
      </p:sp>
      <p:sp>
        <p:nvSpPr>
          <p:cNvPr id="35" name="Text 17"/>
          <p:cNvSpPr/>
          <p:nvPr/>
        </p:nvSpPr>
        <p:spPr>
          <a:xfrm>
            <a:off x="7724775" y="4781550"/>
            <a:ext cx="266700" cy="3714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3203" b="1" dirty="0">
                <a:solidFill>
                  <a:srgbClr val="B8CDF4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3</a:t>
            </a:r>
            <a:endParaRPr lang="en-US" sz="3203" dirty="0"/>
          </a:p>
        </p:txBody>
      </p:sp>
      <p:pic>
        <p:nvPicPr>
          <p:cNvPr id="36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524500" y="4886325"/>
            <a:ext cx="1562100" cy="219075"/>
          </a:xfrm>
          <a:prstGeom prst="rect">
            <a:avLst/>
          </a:prstGeom>
        </p:spPr>
      </p:pic>
      <p:sp>
        <p:nvSpPr>
          <p:cNvPr id="37" name="Shape 18"/>
          <p:cNvSpPr/>
          <p:nvPr/>
        </p:nvSpPr>
        <p:spPr>
          <a:xfrm>
            <a:off x="4581525" y="4648200"/>
            <a:ext cx="628650" cy="638175"/>
          </a:xfrm>
          <a:prstGeom prst="roundRect">
            <a:avLst>
              <a:gd name="adj" fmla="val 50000"/>
            </a:avLst>
          </a:prstGeom>
          <a:solidFill>
            <a:srgbClr val="FEC402"/>
          </a:solidFill>
          <a:ln w="9525">
            <a:solidFill>
              <a:srgbClr val="FCD15D"/>
            </a:solidFill>
            <a:prstDash val="solid"/>
          </a:ln>
        </p:spPr>
      </p:sp>
      <p:sp>
        <p:nvSpPr>
          <p:cNvPr id="38" name="Text 19"/>
          <p:cNvSpPr/>
          <p:nvPr/>
        </p:nvSpPr>
        <p:spPr>
          <a:xfrm>
            <a:off x="4772025" y="4772025"/>
            <a:ext cx="266700" cy="3714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3517" b="1" dirty="0">
                <a:solidFill>
                  <a:srgbClr val="412F0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2</a:t>
            </a:r>
            <a:endParaRPr lang="en-US" sz="3517" dirty="0"/>
          </a:p>
        </p:txBody>
      </p:sp>
      <p:pic>
        <p:nvPicPr>
          <p:cNvPr id="3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447925" y="4886325"/>
            <a:ext cx="1609725" cy="219075"/>
          </a:xfrm>
          <a:prstGeom prst="rect">
            <a:avLst/>
          </a:prstGeom>
        </p:spPr>
      </p:pic>
      <p:sp>
        <p:nvSpPr>
          <p:cNvPr id="40" name="Shape 20"/>
          <p:cNvSpPr/>
          <p:nvPr/>
        </p:nvSpPr>
        <p:spPr>
          <a:xfrm>
            <a:off x="1504950" y="4648200"/>
            <a:ext cx="628650" cy="638175"/>
          </a:xfrm>
          <a:prstGeom prst="roundRect">
            <a:avLst>
              <a:gd name="adj" fmla="val 50000"/>
            </a:avLst>
          </a:prstGeom>
          <a:solidFill>
            <a:srgbClr val="0041D4"/>
          </a:solidFill>
          <a:ln w="9525">
            <a:solidFill>
              <a:srgbClr val="153FD5"/>
            </a:solidFill>
            <a:prstDash val="solid"/>
          </a:ln>
        </p:spPr>
      </p:sp>
      <p:sp>
        <p:nvSpPr>
          <p:cNvPr id="41" name="Text 21"/>
          <p:cNvSpPr/>
          <p:nvPr/>
        </p:nvSpPr>
        <p:spPr>
          <a:xfrm>
            <a:off x="1714500" y="4791075"/>
            <a:ext cx="209550" cy="3714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125"/>
              </a:lnSpc>
              <a:buNone/>
            </a:pPr>
            <a:r>
              <a:rPr lang="en-US" sz="2879" b="1" dirty="0">
                <a:solidFill>
                  <a:srgbClr val="ACC3F1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</a:t>
            </a:r>
            <a:endParaRPr lang="en-US" sz="2879" dirty="0"/>
          </a:p>
        </p:txBody>
      </p:sp>
      <p:sp>
        <p:nvSpPr>
          <p:cNvPr id="42" name="Shape 22"/>
          <p:cNvSpPr/>
          <p:nvPr/>
        </p:nvSpPr>
        <p:spPr>
          <a:xfrm>
            <a:off x="1304925" y="3324225"/>
            <a:ext cx="1619250" cy="114300"/>
          </a:xfrm>
          <a:prstGeom prst="rect">
            <a:avLst/>
          </a:prstGeom>
          <a:solidFill>
            <a:srgbClr val="0342D1"/>
          </a:solidFill>
          <a:ln w="9525">
            <a:solidFill>
              <a:srgbClr val="6081DB"/>
            </a:solidFill>
            <a:prstDash val="solid"/>
          </a:ln>
        </p:spPr>
      </p:sp>
      <p:sp>
        <p:nvSpPr>
          <p:cNvPr id="43" name="Text 23"/>
          <p:cNvSpPr/>
          <p:nvPr/>
        </p:nvSpPr>
        <p:spPr>
          <a:xfrm>
            <a:off x="1333500" y="2152650"/>
            <a:ext cx="12172950" cy="971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6636"/>
              </a:lnSpc>
              <a:buNone/>
            </a:pPr>
            <a:r>
              <a:rPr lang="en-US" sz="5810" b="1" dirty="0">
                <a:solidFill>
                  <a:srgbClr val="2B2B2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整个商场，就是一条寻找答案的路径</a:t>
            </a:r>
            <a:endParaRPr lang="en-US" sz="5810" dirty="0"/>
          </a:p>
        </p:txBody>
      </p:sp>
      <p:pic>
        <p:nvPicPr>
          <p:cNvPr id="44" name="Image 18" descr="preencoded.png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1116925" y="571500"/>
            <a:ext cx="247650" cy="238125"/>
          </a:xfrm>
          <a:prstGeom prst="rect">
            <a:avLst/>
          </a:prstGeom>
        </p:spPr>
      </p:pic>
      <p:sp>
        <p:nvSpPr>
          <p:cNvPr id="45" name="Text 24"/>
          <p:cNvSpPr/>
          <p:nvPr/>
        </p:nvSpPr>
        <p:spPr>
          <a:xfrm>
            <a:off x="18716625" y="504825"/>
            <a:ext cx="2162175" cy="333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651"/>
              </a:lnSpc>
              <a:buNone/>
            </a:pPr>
            <a:r>
              <a:rPr lang="en-US" sz="2008" dirty="0">
                <a:solidFill>
                  <a:srgbClr val="626262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STORE JOURNEY</a:t>
            </a:r>
            <a:endParaRPr lang="en-US" sz="2008" dirty="0"/>
          </a:p>
        </p:txBody>
      </p:sp>
      <p:sp>
        <p:nvSpPr>
          <p:cNvPr id="46" name="Text 25"/>
          <p:cNvSpPr/>
          <p:nvPr/>
        </p:nvSpPr>
        <p:spPr>
          <a:xfrm>
            <a:off x="523875" y="466725"/>
            <a:ext cx="36195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934"/>
              </a:lnSpc>
              <a:buNone/>
            </a:pPr>
            <a:r>
              <a:rPr lang="en-US" sz="2486" dirty="0">
                <a:solidFill>
                  <a:srgbClr val="474747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18</a:t>
            </a:r>
            <a:endParaRPr lang="en-US" sz="24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0" cy="12344400"/>
          </a:xfrm>
          <a:prstGeom prst="rect">
            <a:avLst/>
          </a:prstGeom>
          <a:solidFill>
            <a:srgbClr val="FDFDFD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92875" y="9086850"/>
            <a:ext cx="2105025" cy="1828800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78300" y="9086850"/>
            <a:ext cx="2038350" cy="1819275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16100" y="9086850"/>
            <a:ext cx="2085975" cy="1819275"/>
          </a:xfrm>
          <a:prstGeom prst="rect">
            <a:avLst/>
          </a:prstGeom>
        </p:spPr>
      </p:pic>
      <p:pic>
        <p:nvPicPr>
          <p:cNvPr id="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68200" y="9086850"/>
            <a:ext cx="2076450" cy="1819275"/>
          </a:xfrm>
          <a:prstGeom prst="rect">
            <a:avLst/>
          </a:prstGeom>
        </p:spPr>
      </p:pic>
      <p:pic>
        <p:nvPicPr>
          <p:cNvPr id="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7300" y="10896600"/>
            <a:ext cx="9382125" cy="47625"/>
          </a:xfrm>
          <a:prstGeom prst="rect">
            <a:avLst/>
          </a:prstGeom>
        </p:spPr>
      </p:pic>
      <p:pic>
        <p:nvPicPr>
          <p:cNvPr id="8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3475" y="6276975"/>
            <a:ext cx="19650075" cy="2200275"/>
          </a:xfrm>
          <a:prstGeom prst="rect">
            <a:avLst/>
          </a:prstGeom>
        </p:spPr>
      </p:pic>
      <p:sp>
        <p:nvSpPr>
          <p:cNvPr id="9" name="Shape 1"/>
          <p:cNvSpPr/>
          <p:nvPr/>
        </p:nvSpPr>
        <p:spPr>
          <a:xfrm>
            <a:off x="14068425" y="6362700"/>
            <a:ext cx="6638925" cy="914400"/>
          </a:xfrm>
          <a:prstGeom prst="rect">
            <a:avLst/>
          </a:prstGeom>
          <a:solidFill>
            <a:srgbClr val="003DCE"/>
          </a:solidFill>
          <a:ln w="9525">
            <a:solidFill>
              <a:srgbClr val="1C4ECA"/>
            </a:solidFill>
            <a:prstDash val="solid"/>
          </a:ln>
        </p:spPr>
      </p:sp>
      <p:sp>
        <p:nvSpPr>
          <p:cNvPr id="10" name="Text 2"/>
          <p:cNvSpPr/>
          <p:nvPr/>
        </p:nvSpPr>
        <p:spPr>
          <a:xfrm>
            <a:off x="16621125" y="6591300"/>
            <a:ext cx="1571625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925"/>
              </a:lnSpc>
              <a:buNone/>
            </a:pPr>
            <a:r>
              <a:rPr lang="en-US" sz="2992" b="1" dirty="0">
                <a:solidFill>
                  <a:srgbClr val="B8CDF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后续传播</a:t>
            </a:r>
            <a:endParaRPr lang="en-US" sz="2992" dirty="0"/>
          </a:p>
        </p:txBody>
      </p:sp>
      <p:sp>
        <p:nvSpPr>
          <p:cNvPr id="11" name="Shape 3"/>
          <p:cNvSpPr/>
          <p:nvPr/>
        </p:nvSpPr>
        <p:spPr>
          <a:xfrm>
            <a:off x="7591425" y="6362700"/>
            <a:ext cx="6438900" cy="914400"/>
          </a:xfrm>
          <a:prstGeom prst="rect">
            <a:avLst/>
          </a:prstGeom>
          <a:solidFill>
            <a:srgbClr val="003DCE"/>
          </a:solidFill>
          <a:ln w="9525">
            <a:solidFill>
              <a:srgbClr val="1F4FCA"/>
            </a:solidFill>
            <a:prstDash val="solid"/>
          </a:ln>
        </p:spPr>
      </p:sp>
      <p:sp>
        <p:nvSpPr>
          <p:cNvPr id="12" name="Text 4"/>
          <p:cNvSpPr/>
          <p:nvPr/>
        </p:nvSpPr>
        <p:spPr>
          <a:xfrm>
            <a:off x="10086975" y="6581775"/>
            <a:ext cx="1571625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925"/>
              </a:lnSpc>
              <a:buNone/>
            </a:pPr>
            <a:r>
              <a:rPr lang="en-US" sz="2992" b="1" dirty="0">
                <a:solidFill>
                  <a:srgbClr val="B9CEF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现场体验</a:t>
            </a:r>
            <a:endParaRPr lang="en-US" sz="2992" dirty="0"/>
          </a:p>
        </p:txBody>
      </p:sp>
      <p:sp>
        <p:nvSpPr>
          <p:cNvPr id="13" name="Shape 5"/>
          <p:cNvSpPr/>
          <p:nvPr/>
        </p:nvSpPr>
        <p:spPr>
          <a:xfrm>
            <a:off x="1228725" y="6362700"/>
            <a:ext cx="6334125" cy="923925"/>
          </a:xfrm>
          <a:prstGeom prst="rect">
            <a:avLst/>
          </a:prstGeom>
          <a:solidFill>
            <a:srgbClr val="003DCE"/>
          </a:solidFill>
          <a:ln w="9525">
            <a:solidFill>
              <a:srgbClr val="315DD1"/>
            </a:solidFill>
            <a:prstDash val="solid"/>
          </a:ln>
        </p:spPr>
      </p:sp>
      <p:sp>
        <p:nvSpPr>
          <p:cNvPr id="14" name="Text 6"/>
          <p:cNvSpPr/>
          <p:nvPr/>
        </p:nvSpPr>
        <p:spPr>
          <a:xfrm>
            <a:off x="3429000" y="6581775"/>
            <a:ext cx="1590675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925"/>
              </a:lnSpc>
              <a:buNone/>
            </a:pPr>
            <a:r>
              <a:rPr lang="en-US" sz="2955" b="1" dirty="0">
                <a:solidFill>
                  <a:srgbClr val="B5CAF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对外招募</a:t>
            </a:r>
            <a:endParaRPr lang="en-US" sz="2955" dirty="0"/>
          </a:p>
        </p:txBody>
      </p:sp>
      <p:pic>
        <p:nvPicPr>
          <p:cNvPr id="15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66825" y="5915025"/>
            <a:ext cx="1247775" cy="95250"/>
          </a:xfrm>
          <a:prstGeom prst="rect">
            <a:avLst/>
          </a:prstGeom>
        </p:spPr>
      </p:pic>
      <p:pic>
        <p:nvPicPr>
          <p:cNvPr id="16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135975" y="571500"/>
            <a:ext cx="228600" cy="228600"/>
          </a:xfrm>
          <a:prstGeom prst="rect">
            <a:avLst/>
          </a:prstGeom>
        </p:spPr>
      </p:pic>
      <p:sp>
        <p:nvSpPr>
          <p:cNvPr id="17" name="Text 7"/>
          <p:cNvSpPr/>
          <p:nvPr/>
        </p:nvSpPr>
        <p:spPr>
          <a:xfrm>
            <a:off x="1276350" y="9896475"/>
            <a:ext cx="942975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4796"/>
              </a:lnSpc>
              <a:buNone/>
            </a:pPr>
            <a:r>
              <a:rPr lang="en-US" sz="4501" b="1" dirty="0">
                <a:solidFill>
                  <a:srgbClr val="34343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生活没有标准答案，先来宜家看看。</a:t>
            </a:r>
            <a:endParaRPr lang="en-US" sz="4501" dirty="0"/>
          </a:p>
        </p:txBody>
      </p:sp>
      <p:sp>
        <p:nvSpPr>
          <p:cNvPr id="18" name="Text 8"/>
          <p:cNvSpPr/>
          <p:nvPr/>
        </p:nvSpPr>
        <p:spPr>
          <a:xfrm>
            <a:off x="1257300" y="9191625"/>
            <a:ext cx="474345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105"/>
              </a:lnSpc>
              <a:buNone/>
            </a:pPr>
            <a:r>
              <a:rPr lang="en-US" sz="3216" dirty="0">
                <a:solidFill>
                  <a:srgbClr val="48484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主标题统一承担品牌邀请:</a:t>
            </a:r>
            <a:endParaRPr lang="en-US" sz="3216" dirty="0"/>
          </a:p>
        </p:txBody>
      </p:sp>
      <p:sp>
        <p:nvSpPr>
          <p:cNvPr id="19" name="Text 9"/>
          <p:cNvSpPr/>
          <p:nvPr/>
        </p:nvSpPr>
        <p:spPr>
          <a:xfrm>
            <a:off x="14411325" y="7620000"/>
            <a:ext cx="59436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79"/>
              </a:lnSpc>
              <a:buNone/>
            </a:pPr>
            <a:r>
              <a:rPr lang="en-US" sz="2270" dirty="0">
                <a:solidFill>
                  <a:srgbClr val="656565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人物房间、现场对谈、观众答案、开放期内容</a:t>
            </a:r>
            <a:endParaRPr lang="en-US" sz="2270" dirty="0"/>
          </a:p>
        </p:txBody>
      </p:sp>
      <p:sp>
        <p:nvSpPr>
          <p:cNvPr id="20" name="Text 10"/>
          <p:cNvSpPr/>
          <p:nvPr/>
        </p:nvSpPr>
        <p:spPr>
          <a:xfrm>
            <a:off x="8143875" y="7610475"/>
            <a:ext cx="53530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24"/>
              </a:lnSpc>
              <a:buNone/>
            </a:pPr>
            <a:r>
              <a:rPr lang="en-US" sz="2272" dirty="0">
                <a:solidFill>
                  <a:srgbClr val="60606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门头、问题卡、导视、房间说明、答案卡</a:t>
            </a:r>
            <a:endParaRPr lang="en-US" sz="2272" dirty="0"/>
          </a:p>
        </p:txBody>
      </p:sp>
      <p:sp>
        <p:nvSpPr>
          <p:cNvPr id="21" name="Text 11"/>
          <p:cNvSpPr/>
          <p:nvPr/>
        </p:nvSpPr>
        <p:spPr>
          <a:xfrm>
            <a:off x="1638300" y="7610475"/>
            <a:ext cx="5572125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450"/>
              </a:lnSpc>
              <a:buNone/>
            </a:pPr>
            <a:r>
              <a:rPr lang="en-US" sz="2294" dirty="0">
                <a:solidFill>
                  <a:srgbClr val="64646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HeroKV、城市活动海报、人物与房间预告</a:t>
            </a:r>
            <a:endParaRPr lang="en-US" sz="2294" dirty="0"/>
          </a:p>
        </p:txBody>
      </p:sp>
      <p:sp>
        <p:nvSpPr>
          <p:cNvPr id="22" name="Text 12"/>
          <p:cNvSpPr/>
          <p:nvPr/>
        </p:nvSpPr>
        <p:spPr>
          <a:xfrm>
            <a:off x="1266825" y="5095875"/>
            <a:ext cx="5924550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4143"/>
              </a:lnSpc>
              <a:buNone/>
            </a:pPr>
            <a:r>
              <a:rPr lang="en-US" sz="4113" dirty="0">
                <a:solidFill>
                  <a:srgbClr val="3D3D3D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一套视觉，贯穿整场活动</a:t>
            </a:r>
            <a:endParaRPr lang="en-US" sz="4113" dirty="0"/>
          </a:p>
        </p:txBody>
      </p:sp>
      <p:sp>
        <p:nvSpPr>
          <p:cNvPr id="23" name="Text 13"/>
          <p:cNvSpPr/>
          <p:nvPr/>
        </p:nvSpPr>
        <p:spPr>
          <a:xfrm>
            <a:off x="1304925" y="3867150"/>
            <a:ext cx="9867900" cy="5619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328"/>
              </a:lnSpc>
              <a:buNone/>
            </a:pPr>
            <a:r>
              <a:rPr lang="en-US" sz="2899" b="1" dirty="0">
                <a:solidFill>
                  <a:srgbClr val="56565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没有一间被定义为正确答案，每一间都属于一种真实生活。</a:t>
            </a:r>
            <a:endParaRPr lang="en-US" sz="2899" dirty="0"/>
          </a:p>
        </p:txBody>
      </p:sp>
      <p:sp>
        <p:nvSpPr>
          <p:cNvPr id="24" name="Text 14"/>
          <p:cNvSpPr/>
          <p:nvPr/>
        </p:nvSpPr>
        <p:spPr>
          <a:xfrm>
            <a:off x="1314450" y="3190875"/>
            <a:ext cx="7924800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2940" b="1" dirty="0">
                <a:solidFill>
                  <a:srgbClr val="535353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Hero KV以四间并列打开的房间为核心画面。</a:t>
            </a:r>
            <a:endParaRPr lang="en-US" sz="2940" dirty="0"/>
          </a:p>
        </p:txBody>
      </p:sp>
      <p:sp>
        <p:nvSpPr>
          <p:cNvPr id="25" name="Text 15"/>
          <p:cNvSpPr/>
          <p:nvPr/>
        </p:nvSpPr>
        <p:spPr>
          <a:xfrm>
            <a:off x="1323975" y="1476375"/>
            <a:ext cx="9067800" cy="129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8849"/>
              </a:lnSpc>
              <a:buNone/>
            </a:pPr>
            <a:r>
              <a:rPr lang="en-US" sz="8658" b="1" dirty="0">
                <a:solidFill>
                  <a:srgbClr val="1C1C1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四间房，同时打开</a:t>
            </a:r>
            <a:endParaRPr lang="en-US" sz="8658" dirty="0"/>
          </a:p>
        </p:txBody>
      </p:sp>
      <p:sp>
        <p:nvSpPr>
          <p:cNvPr id="26" name="Text 16"/>
          <p:cNvSpPr/>
          <p:nvPr/>
        </p:nvSpPr>
        <p:spPr>
          <a:xfrm>
            <a:off x="18697575" y="504825"/>
            <a:ext cx="2266950" cy="352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51"/>
              </a:lnSpc>
              <a:buNone/>
            </a:pPr>
            <a:r>
              <a:rPr lang="en-US" sz="2010" dirty="0">
                <a:solidFill>
                  <a:srgbClr val="66666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HERO KV SYSTEM</a:t>
            </a:r>
            <a:endParaRPr lang="en-US" sz="2010" dirty="0"/>
          </a:p>
        </p:txBody>
      </p:sp>
      <p:sp>
        <p:nvSpPr>
          <p:cNvPr id="27" name="Text 17"/>
          <p:cNvSpPr/>
          <p:nvPr/>
        </p:nvSpPr>
        <p:spPr>
          <a:xfrm>
            <a:off x="504825" y="457200"/>
            <a:ext cx="38100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036"/>
              </a:lnSpc>
              <a:buNone/>
            </a:pPr>
            <a:r>
              <a:rPr lang="en-US" sz="2617" dirty="0">
                <a:solidFill>
                  <a:srgbClr val="4B4B4B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19</a:t>
            </a:r>
            <a:endParaRPr lang="en-US" sz="261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0" cy="12344400"/>
          </a:xfrm>
          <a:prstGeom prst="rect">
            <a:avLst/>
          </a:prstGeom>
          <a:solidFill>
            <a:srgbClr val="FDFDFD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3950" y="11401425"/>
            <a:ext cx="12344400" cy="381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162050" y="10525125"/>
            <a:ext cx="12201525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4255"/>
              </a:lnSpc>
              <a:buNone/>
            </a:pPr>
            <a:r>
              <a:rPr lang="en-US" sz="3837" b="1" dirty="0">
                <a:solidFill>
                  <a:srgbClr val="3D3D3D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IKEA官方与自有触点，始终负责准确信息和行动承接。</a:t>
            </a:r>
            <a:endParaRPr lang="en-US" sz="3837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0075" y="8782050"/>
            <a:ext cx="1038225" cy="1162050"/>
          </a:xfrm>
          <a:prstGeom prst="rect">
            <a:avLst/>
          </a:prstGeom>
        </p:spPr>
      </p:pic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8763000"/>
            <a:ext cx="714375" cy="1181100"/>
          </a:xfrm>
          <a:prstGeom prst="rect">
            <a:avLst/>
          </a:prstGeom>
        </p:spPr>
      </p:pic>
      <p:pic>
        <p:nvPicPr>
          <p:cNvPr id="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1125" y="8753475"/>
            <a:ext cx="600075" cy="1190625"/>
          </a:xfrm>
          <a:prstGeom prst="rect">
            <a:avLst/>
          </a:prstGeom>
        </p:spPr>
      </p:pic>
      <p:pic>
        <p:nvPicPr>
          <p:cNvPr id="8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9175" y="3228975"/>
            <a:ext cx="19869150" cy="5114925"/>
          </a:xfrm>
          <a:prstGeom prst="rect">
            <a:avLst/>
          </a:prstGeom>
        </p:spPr>
      </p:pic>
      <p:sp>
        <p:nvSpPr>
          <p:cNvPr id="9" name="Text 2"/>
          <p:cNvSpPr/>
          <p:nvPr/>
        </p:nvSpPr>
        <p:spPr>
          <a:xfrm>
            <a:off x="1685925" y="7315200"/>
            <a:ext cx="1343025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517"/>
              </a:lnSpc>
              <a:buNone/>
            </a:pPr>
            <a:r>
              <a:rPr lang="en-US" sz="3420" dirty="0">
                <a:solidFill>
                  <a:srgbClr val="3E3E3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活动后</a:t>
            </a:r>
            <a:endParaRPr lang="en-US" sz="3420" dirty="0"/>
          </a:p>
        </p:txBody>
      </p:sp>
      <p:sp>
        <p:nvSpPr>
          <p:cNvPr id="10" name="Text 3"/>
          <p:cNvSpPr/>
          <p:nvPr/>
        </p:nvSpPr>
        <p:spPr>
          <a:xfrm>
            <a:off x="1685925" y="6010275"/>
            <a:ext cx="1343025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3413" dirty="0">
                <a:solidFill>
                  <a:srgbClr val="3B3B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活动中</a:t>
            </a:r>
            <a:endParaRPr lang="en-US" sz="3413" dirty="0"/>
          </a:p>
        </p:txBody>
      </p:sp>
      <p:sp>
        <p:nvSpPr>
          <p:cNvPr id="11" name="Text 4"/>
          <p:cNvSpPr/>
          <p:nvPr/>
        </p:nvSpPr>
        <p:spPr>
          <a:xfrm>
            <a:off x="1685925" y="4705350"/>
            <a:ext cx="1343025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435"/>
              </a:lnSpc>
              <a:buNone/>
            </a:pPr>
            <a:r>
              <a:rPr lang="en-US" sz="3420" dirty="0">
                <a:solidFill>
                  <a:srgbClr val="3F3F3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活动前</a:t>
            </a:r>
            <a:endParaRPr lang="en-US" sz="3420" dirty="0"/>
          </a:p>
        </p:txBody>
      </p:sp>
      <p:sp>
        <p:nvSpPr>
          <p:cNvPr id="12" name="Text 5"/>
          <p:cNvSpPr/>
          <p:nvPr/>
        </p:nvSpPr>
        <p:spPr>
          <a:xfrm>
            <a:off x="1933575" y="3543300"/>
            <a:ext cx="83820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3105" b="1" dirty="0">
                <a:solidFill>
                  <a:srgbClr val="C1D3F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阶段</a:t>
            </a:r>
            <a:endParaRPr lang="en-US" sz="3105" dirty="0"/>
          </a:p>
        </p:txBody>
      </p:sp>
      <p:sp>
        <p:nvSpPr>
          <p:cNvPr id="13" name="Text 6"/>
          <p:cNvSpPr/>
          <p:nvPr/>
        </p:nvSpPr>
        <p:spPr>
          <a:xfrm>
            <a:off x="15840075" y="7391400"/>
            <a:ext cx="4581525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740"/>
              </a:lnSpc>
              <a:buNone/>
            </a:pPr>
            <a:r>
              <a:rPr lang="en-US" sz="2333" dirty="0">
                <a:solidFill>
                  <a:srgbClr val="636363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放大事件，并继续带动开放期客流</a:t>
            </a:r>
            <a:endParaRPr lang="en-US" sz="2333" dirty="0"/>
          </a:p>
        </p:txBody>
      </p:sp>
      <p:sp>
        <p:nvSpPr>
          <p:cNvPr id="14" name="Text 7"/>
          <p:cNvSpPr/>
          <p:nvPr/>
        </p:nvSpPr>
        <p:spPr>
          <a:xfrm>
            <a:off x="9601200" y="7391400"/>
            <a:ext cx="55816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436"/>
              </a:lnSpc>
              <a:buNone/>
            </a:pPr>
            <a:r>
              <a:rPr lang="en-US" sz="2244" dirty="0">
                <a:solidFill>
                  <a:srgbClr val="6A6A6A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编辑观察、真实复盘、专业解读与到店参考</a:t>
            </a:r>
            <a:endParaRPr lang="en-US" sz="2244" dirty="0"/>
          </a:p>
        </p:txBody>
      </p:sp>
      <p:sp>
        <p:nvSpPr>
          <p:cNvPr id="15" name="Text 8"/>
          <p:cNvSpPr/>
          <p:nvPr/>
        </p:nvSpPr>
        <p:spPr>
          <a:xfrm>
            <a:off x="3848100" y="7391400"/>
            <a:ext cx="51816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39"/>
              </a:lnSpc>
              <a:buNone/>
            </a:pPr>
            <a:r>
              <a:rPr lang="en-US" sz="2345" dirty="0">
                <a:solidFill>
                  <a:srgbClr val="61616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内容IP、人物、设计媒体、城市创作者</a:t>
            </a:r>
            <a:endParaRPr lang="en-US" sz="2345" dirty="0"/>
          </a:p>
        </p:txBody>
      </p:sp>
      <p:sp>
        <p:nvSpPr>
          <p:cNvPr id="16" name="Text 9"/>
          <p:cNvSpPr/>
          <p:nvPr/>
        </p:nvSpPr>
        <p:spPr>
          <a:xfrm>
            <a:off x="15725775" y="6057900"/>
            <a:ext cx="4848225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432"/>
              </a:lnSpc>
              <a:buNone/>
            </a:pPr>
            <a:r>
              <a:rPr lang="en-US" sz="2314" dirty="0">
                <a:solidFill>
                  <a:srgbClr val="66666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让活动成为值得讨论的青年生活事件</a:t>
            </a:r>
            <a:endParaRPr lang="en-US" sz="2314" dirty="0"/>
          </a:p>
        </p:txBody>
      </p:sp>
      <p:sp>
        <p:nvSpPr>
          <p:cNvPr id="17" name="Text 10"/>
          <p:cNvSpPr/>
          <p:nvPr/>
        </p:nvSpPr>
        <p:spPr>
          <a:xfrm>
            <a:off x="10067925" y="6057900"/>
            <a:ext cx="4619625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434"/>
              </a:lnSpc>
              <a:buNone/>
            </a:pPr>
            <a:r>
              <a:rPr lang="en-US" sz="2353" dirty="0">
                <a:solidFill>
                  <a:srgbClr val="656565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议题深度、编辑公信力与现场证据</a:t>
            </a:r>
            <a:endParaRPr lang="en-US" sz="2353" dirty="0"/>
          </a:p>
        </p:txBody>
      </p:sp>
      <p:sp>
        <p:nvSpPr>
          <p:cNvPr id="18" name="Text 11"/>
          <p:cNvSpPr/>
          <p:nvPr/>
        </p:nvSpPr>
        <p:spPr>
          <a:xfrm>
            <a:off x="4067175" y="6057900"/>
            <a:ext cx="46863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443"/>
              </a:lnSpc>
              <a:buNone/>
            </a:pPr>
            <a:r>
              <a:rPr lang="en-US" sz="2406" dirty="0">
                <a:solidFill>
                  <a:srgbClr val="66666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主内容IP、社会观察者、专业媒体</a:t>
            </a:r>
            <a:endParaRPr lang="en-US" sz="2406" dirty="0"/>
          </a:p>
        </p:txBody>
      </p:sp>
      <p:sp>
        <p:nvSpPr>
          <p:cNvPr id="19" name="Text 12"/>
          <p:cNvSpPr/>
          <p:nvPr/>
        </p:nvSpPr>
        <p:spPr>
          <a:xfrm>
            <a:off x="15735300" y="4743450"/>
            <a:ext cx="48577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733"/>
              </a:lnSpc>
              <a:buNone/>
            </a:pPr>
            <a:r>
              <a:rPr lang="en-US" sz="2379" dirty="0">
                <a:solidFill>
                  <a:srgbClr val="6969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找到第4位房间主人，完成观众预约</a:t>
            </a:r>
            <a:endParaRPr lang="en-US" sz="2379" dirty="0"/>
          </a:p>
        </p:txBody>
      </p:sp>
      <p:sp>
        <p:nvSpPr>
          <p:cNvPr id="20" name="Text 13"/>
          <p:cNvSpPr/>
          <p:nvPr/>
        </p:nvSpPr>
        <p:spPr>
          <a:xfrm>
            <a:off x="10972800" y="4743450"/>
            <a:ext cx="283845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438"/>
              </a:lnSpc>
              <a:buNone/>
            </a:pPr>
            <a:r>
              <a:rPr lang="en-US" sz="2409" dirty="0">
                <a:solidFill>
                  <a:srgbClr val="676767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同辈共鸣与真实招募</a:t>
            </a:r>
            <a:endParaRPr lang="en-US" sz="2409" dirty="0"/>
          </a:p>
        </p:txBody>
      </p:sp>
      <p:sp>
        <p:nvSpPr>
          <p:cNvPr id="21" name="Text 14"/>
          <p:cNvSpPr/>
          <p:nvPr/>
        </p:nvSpPr>
        <p:spPr>
          <a:xfrm>
            <a:off x="3952875" y="4743450"/>
            <a:ext cx="5172075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444"/>
              </a:lnSpc>
              <a:buNone/>
            </a:pPr>
            <a:r>
              <a:rPr lang="en-US" sz="2341" dirty="0">
                <a:solidFill>
                  <a:srgbClr val="64646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房间主人、主内容IP、城市生活创作者</a:t>
            </a:r>
            <a:endParaRPr lang="en-US" sz="2341" dirty="0"/>
          </a:p>
        </p:txBody>
      </p:sp>
      <p:sp>
        <p:nvSpPr>
          <p:cNvPr id="22" name="Text 15"/>
          <p:cNvSpPr/>
          <p:nvPr/>
        </p:nvSpPr>
        <p:spPr>
          <a:xfrm>
            <a:off x="17059275" y="3552825"/>
            <a:ext cx="2428875" cy="504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137"/>
              </a:lnSpc>
              <a:buNone/>
            </a:pPr>
            <a:r>
              <a:rPr lang="en-US" sz="3092" b="1" dirty="0">
                <a:solidFill>
                  <a:srgbClr val="C1D2F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推动什么结果</a:t>
            </a:r>
            <a:endParaRPr lang="en-US" sz="3092" dirty="0"/>
          </a:p>
        </p:txBody>
      </p:sp>
      <p:sp>
        <p:nvSpPr>
          <p:cNvPr id="23" name="Text 16"/>
          <p:cNvSpPr/>
          <p:nvPr/>
        </p:nvSpPr>
        <p:spPr>
          <a:xfrm>
            <a:off x="11553825" y="3543300"/>
            <a:ext cx="161925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075"/>
              </a:lnSpc>
              <a:buNone/>
            </a:pPr>
            <a:r>
              <a:rPr lang="en-US" sz="3075" b="1" dirty="0">
                <a:solidFill>
                  <a:srgbClr val="BDD0F3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提供什么</a:t>
            </a:r>
            <a:endParaRPr lang="en-US" sz="3075" dirty="0"/>
          </a:p>
        </p:txBody>
      </p:sp>
      <p:sp>
        <p:nvSpPr>
          <p:cNvPr id="24" name="Text 17"/>
          <p:cNvSpPr/>
          <p:nvPr/>
        </p:nvSpPr>
        <p:spPr>
          <a:xfrm>
            <a:off x="5648325" y="3552825"/>
            <a:ext cx="1628775" cy="504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3090" b="1" dirty="0">
                <a:solidFill>
                  <a:srgbClr val="C1D2F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谁来推动</a:t>
            </a:r>
            <a:endParaRPr lang="en-US" sz="3090" dirty="0"/>
          </a:p>
        </p:txBody>
      </p:sp>
      <p:pic>
        <p:nvPicPr>
          <p:cNvPr id="2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59800" y="609600"/>
            <a:ext cx="219075" cy="219075"/>
          </a:xfrm>
          <a:prstGeom prst="rect">
            <a:avLst/>
          </a:prstGeom>
        </p:spPr>
      </p:pic>
      <p:sp>
        <p:nvSpPr>
          <p:cNvPr id="26" name="Text 18"/>
          <p:cNvSpPr/>
          <p:nvPr/>
        </p:nvSpPr>
        <p:spPr>
          <a:xfrm rot="-16200000">
            <a:off x="4324350" y="8829675"/>
            <a:ext cx="266700" cy="1038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006"/>
              </a:lnSpc>
              <a:buNone/>
            </a:pPr>
            <a:r>
              <a:rPr lang="en-US" sz="300" dirty="0">
                <a:solidFill>
                  <a:srgbClr val="656565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-1-1-1-1-1-1-1-</a:t>
            </a:r>
            <a:endParaRPr lang="en-US" sz="300" dirty="0"/>
          </a:p>
        </p:txBody>
      </p:sp>
      <p:sp>
        <p:nvSpPr>
          <p:cNvPr id="27" name="Text 19"/>
          <p:cNvSpPr/>
          <p:nvPr/>
        </p:nvSpPr>
        <p:spPr>
          <a:xfrm>
            <a:off x="1171575" y="1771650"/>
            <a:ext cx="15325725" cy="1085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7414"/>
              </a:lnSpc>
              <a:buNone/>
            </a:pPr>
            <a:r>
              <a:rPr lang="en-US" sz="6885" b="1" dirty="0">
                <a:solidFill>
                  <a:srgbClr val="24242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让不同的人，在不同阶段把活动推向前</a:t>
            </a:r>
            <a:endParaRPr lang="en-US" sz="6885" dirty="0"/>
          </a:p>
        </p:txBody>
      </p:sp>
      <p:sp>
        <p:nvSpPr>
          <p:cNvPr id="28" name="Text 20"/>
          <p:cNvSpPr/>
          <p:nvPr/>
        </p:nvSpPr>
        <p:spPr>
          <a:xfrm>
            <a:off x="17430750" y="523875"/>
            <a:ext cx="3743325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445"/>
              </a:lnSpc>
              <a:buNone/>
            </a:pPr>
            <a:r>
              <a:rPr lang="en-US" sz="1998" b="1" dirty="0">
                <a:solidFill>
                  <a:srgbClr val="5E5E5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WHO MOVES THE CAMPAIGN</a:t>
            </a:r>
            <a:endParaRPr lang="en-US" sz="1998" dirty="0"/>
          </a:p>
        </p:txBody>
      </p:sp>
      <p:sp>
        <p:nvSpPr>
          <p:cNvPr id="29" name="Text 21"/>
          <p:cNvSpPr/>
          <p:nvPr/>
        </p:nvSpPr>
        <p:spPr>
          <a:xfrm>
            <a:off x="447675" y="504825"/>
            <a:ext cx="390525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2682" b="1" dirty="0">
                <a:solidFill>
                  <a:srgbClr val="4E4E4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20</a:t>
            </a:r>
            <a:endParaRPr lang="en-US" sz="2682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21945600" cy="12344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1025" y="9944100"/>
            <a:ext cx="971550" cy="167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87325" y="10125075"/>
            <a:ext cx="1323975" cy="14382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4125" y="10125075"/>
            <a:ext cx="1323975" cy="14382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3800" y="10125075"/>
            <a:ext cx="1323975" cy="14382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33950" y="10125075"/>
            <a:ext cx="1323975" cy="1438275"/>
          </a:xfrm>
          <a:prstGeom prst="rect">
            <a:avLst/>
          </a:prstGeom>
        </p:spPr>
      </p:pic>
      <p:sp>
        <p:nvSpPr>
          <p:cNvPr id="8" name="Shape 0"/>
          <p:cNvSpPr/>
          <p:nvPr/>
        </p:nvSpPr>
        <p:spPr>
          <a:xfrm>
            <a:off x="11239500" y="4457700"/>
            <a:ext cx="9496425" cy="5000625"/>
          </a:xfrm>
          <a:prstGeom prst="rect">
            <a:avLst/>
          </a:prstGeom>
          <a:solidFill>
            <a:srgbClr val="FDFEFE"/>
          </a:solidFill>
          <a:ln w="9525">
            <a:solidFill>
              <a:srgbClr val="6A84D2"/>
            </a:solidFill>
            <a:prstDash val="solid"/>
          </a:ln>
        </p:spPr>
      </p:sp>
      <p:sp>
        <p:nvSpPr>
          <p:cNvPr id="9" name="Text 1"/>
          <p:cNvSpPr/>
          <p:nvPr/>
        </p:nvSpPr>
        <p:spPr>
          <a:xfrm>
            <a:off x="11706225" y="7543800"/>
            <a:ext cx="847725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612"/>
              </a:lnSpc>
              <a:buNone/>
            </a:pPr>
            <a:r>
              <a:rPr lang="en-US" sz="2815" b="1" dirty="0">
                <a:solidFill>
                  <a:srgbClr val="52525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HeroKV、小红书城市定向放大负责形成兴趣；</a:t>
            </a:r>
            <a:endParaRPr lang="en-US" sz="2815" dirty="0"/>
          </a:p>
          <a:p>
            <a:pPr algn="l" indent="0" marL="0">
              <a:lnSpc>
                <a:spcPts val="3612"/>
              </a:lnSpc>
              <a:buNone/>
            </a:pPr>
            <a:r>
              <a:rPr lang="en-US" sz="2815" b="1" dirty="0">
                <a:solidFill>
                  <a:srgbClr val="52525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微信、会员与商场触点负责把兴趣变成预约和到场。</a:t>
            </a:r>
            <a:endParaRPr lang="en-US" sz="2815" dirty="0"/>
          </a:p>
        </p:txBody>
      </p:sp>
      <p:sp>
        <p:nvSpPr>
          <p:cNvPr id="10" name="Text 2"/>
          <p:cNvSpPr/>
          <p:nvPr/>
        </p:nvSpPr>
        <p:spPr>
          <a:xfrm>
            <a:off x="11706225" y="4943475"/>
            <a:ext cx="8115300" cy="23907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615"/>
              </a:lnSpc>
              <a:buNone/>
            </a:pPr>
            <a:r>
              <a:rPr lang="en-US" sz="2817" b="1" dirty="0">
                <a:solidFill>
                  <a:srgbClr val="56565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四位人物与房间逐步揭晓；活动城市的租住日常、</a:t>
            </a:r>
            <a:endParaRPr lang="en-US" sz="2817" dirty="0"/>
          </a:p>
          <a:p>
            <a:pPr algn="l" indent="0" marL="0">
              <a:lnSpc>
                <a:spcPts val="3615"/>
              </a:lnSpc>
              <a:buNone/>
            </a:pPr>
            <a:r>
              <a:rPr lang="en-US" sz="2817" b="1" dirty="0">
                <a:solidFill>
                  <a:srgbClr val="56565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城市迁移、毕业、初入职场和独居生活创作者，</a:t>
            </a:r>
            <a:endParaRPr lang="en-US" sz="2817" dirty="0"/>
          </a:p>
          <a:p>
            <a:pPr algn="l" indent="0" marL="0">
              <a:lnSpc>
                <a:spcPts val="3615"/>
              </a:lnSpc>
              <a:buNone/>
            </a:pPr>
            <a:r>
              <a:rPr lang="en-US" sz="2817" b="1" dirty="0">
                <a:solidFill>
                  <a:srgbClr val="56565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从自己的问题出发推荐“我最想走进哪间房”。</a:t>
            </a:r>
            <a:endParaRPr lang="en-US" sz="2817" dirty="0"/>
          </a:p>
        </p:txBody>
      </p:sp>
      <p:sp>
        <p:nvSpPr>
          <p:cNvPr id="11" name="Text 3"/>
          <p:cNvSpPr/>
          <p:nvPr/>
        </p:nvSpPr>
        <p:spPr>
          <a:xfrm>
            <a:off x="12868275" y="3686175"/>
            <a:ext cx="6143625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683"/>
              </a:lnSpc>
              <a:buNone/>
            </a:pPr>
            <a:r>
              <a:rPr lang="en-US" sz="3609" dirty="0">
                <a:solidFill>
                  <a:srgbClr val="C2D2F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第二次：让目标观众预约到场</a:t>
            </a:r>
            <a:endParaRPr lang="en-US" sz="3609" dirty="0"/>
          </a:p>
        </p:txBody>
      </p:sp>
      <p:sp>
        <p:nvSpPr>
          <p:cNvPr id="12" name="Shape 4"/>
          <p:cNvSpPr/>
          <p:nvPr/>
        </p:nvSpPr>
        <p:spPr>
          <a:xfrm>
            <a:off x="1152525" y="4486275"/>
            <a:ext cx="9439275" cy="4972050"/>
          </a:xfrm>
          <a:prstGeom prst="rect">
            <a:avLst/>
          </a:prstGeom>
          <a:solidFill>
            <a:srgbClr val="FDFEFD"/>
          </a:solidFill>
          <a:ln w="9525">
            <a:solidFill>
              <a:srgbClr val="738AD2"/>
            </a:solidFill>
            <a:prstDash val="solid"/>
          </a:ln>
        </p:spPr>
      </p:sp>
      <p:pic>
        <p:nvPicPr>
          <p:cNvPr id="13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19275" y="6619875"/>
            <a:ext cx="142875" cy="142875"/>
          </a:xfrm>
          <a:prstGeom prst="rect">
            <a:avLst/>
          </a:prstGeom>
        </p:spPr>
      </p:pic>
      <p:pic>
        <p:nvPicPr>
          <p:cNvPr id="14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19275" y="5962650"/>
            <a:ext cx="142875" cy="142875"/>
          </a:xfrm>
          <a:prstGeom prst="rect">
            <a:avLst/>
          </a:prstGeom>
        </p:spPr>
      </p:pic>
      <p:sp>
        <p:nvSpPr>
          <p:cNvPr id="15" name="Shape 5"/>
          <p:cNvSpPr/>
          <p:nvPr/>
        </p:nvSpPr>
        <p:spPr>
          <a:xfrm>
            <a:off x="1152525" y="3438525"/>
            <a:ext cx="9439275" cy="1019175"/>
          </a:xfrm>
          <a:prstGeom prst="rect">
            <a:avLst/>
          </a:prstGeom>
          <a:solidFill>
            <a:srgbClr val="033AC4"/>
          </a:solidFill>
          <a:ln w="9525">
            <a:solidFill>
              <a:srgbClr val="3D63C8"/>
            </a:solidFill>
            <a:prstDash val="solid"/>
          </a:ln>
        </p:spPr>
      </p:sp>
      <p:sp>
        <p:nvSpPr>
          <p:cNvPr id="16" name="Text 6"/>
          <p:cNvSpPr/>
          <p:nvPr/>
        </p:nvSpPr>
        <p:spPr>
          <a:xfrm>
            <a:off x="2314575" y="3667125"/>
            <a:ext cx="7267575" cy="600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684"/>
              </a:lnSpc>
              <a:buNone/>
            </a:pPr>
            <a:r>
              <a:rPr lang="en-US" sz="3802" dirty="0">
                <a:solidFill>
                  <a:srgbClr val="C6D5F3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第一次：找到第4位普通房间主人</a:t>
            </a:r>
            <a:endParaRPr lang="en-US" sz="3802" dirty="0"/>
          </a:p>
        </p:txBody>
      </p:sp>
      <p:sp>
        <p:nvSpPr>
          <p:cNvPr id="17" name="Text 7"/>
          <p:cNvSpPr/>
          <p:nvPr/>
        </p:nvSpPr>
        <p:spPr>
          <a:xfrm>
            <a:off x="1809750" y="7572375"/>
            <a:ext cx="832485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548"/>
              </a:lnSpc>
              <a:buNone/>
            </a:pPr>
            <a:r>
              <a:rPr lang="en-US" sz="2765" b="1" dirty="0">
                <a:solidFill>
                  <a:srgbClr val="54545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IKEA联合主内容IP发起公开征集，</a:t>
            </a:r>
            <a:endParaRPr lang="en-US" sz="2765" dirty="0"/>
          </a:p>
          <a:p>
            <a:pPr algn="l" indent="0" marL="0">
              <a:lnSpc>
                <a:spcPts val="3548"/>
              </a:lnSpc>
              <a:buNone/>
            </a:pPr>
            <a:r>
              <a:rPr lang="en-US" sz="2765" b="1" dirty="0">
                <a:solidFill>
                  <a:srgbClr val="54545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让普通年轻人带着自己的问题成为第四间房的主人。</a:t>
            </a:r>
            <a:endParaRPr lang="en-US" sz="2765" dirty="0"/>
          </a:p>
        </p:txBody>
      </p:sp>
      <p:sp>
        <p:nvSpPr>
          <p:cNvPr id="18" name="Text 8"/>
          <p:cNvSpPr/>
          <p:nvPr/>
        </p:nvSpPr>
        <p:spPr>
          <a:xfrm>
            <a:off x="2552700" y="6410325"/>
            <a:ext cx="50673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977"/>
              </a:lnSpc>
              <a:buNone/>
            </a:pPr>
            <a:r>
              <a:rPr lang="en-US" sz="2977" b="1" dirty="0">
                <a:solidFill>
                  <a:srgbClr val="52525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一个我还没想明白的生活问题</a:t>
            </a:r>
            <a:endParaRPr lang="en-US" sz="2977" dirty="0"/>
          </a:p>
        </p:txBody>
      </p:sp>
      <p:sp>
        <p:nvSpPr>
          <p:cNvPr id="19" name="Text 9"/>
          <p:cNvSpPr/>
          <p:nvPr/>
        </p:nvSpPr>
        <p:spPr>
          <a:xfrm>
            <a:off x="2552700" y="5762625"/>
            <a:ext cx="4686300" cy="504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983"/>
              </a:lnSpc>
              <a:buNone/>
            </a:pPr>
            <a:r>
              <a:rPr lang="en-US" sz="2983" b="1" dirty="0">
                <a:solidFill>
                  <a:srgbClr val="54545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一件搬家也不会丢掉的东西</a:t>
            </a:r>
            <a:endParaRPr lang="en-US" sz="2983" dirty="0"/>
          </a:p>
        </p:txBody>
      </p:sp>
      <p:sp>
        <p:nvSpPr>
          <p:cNvPr id="20" name="Text 10"/>
          <p:cNvSpPr/>
          <p:nvPr/>
        </p:nvSpPr>
        <p:spPr>
          <a:xfrm>
            <a:off x="1809750" y="4981575"/>
            <a:ext cx="6105525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945"/>
              </a:lnSpc>
              <a:buNone/>
            </a:pPr>
            <a:r>
              <a:rPr lang="en-US" sz="2989" b="1" dirty="0">
                <a:solidFill>
                  <a:srgbClr val="555555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3位受邀创作者率先在小红书发布：</a:t>
            </a:r>
            <a:endParaRPr lang="en-US" sz="2989" dirty="0"/>
          </a:p>
        </p:txBody>
      </p:sp>
      <p:sp>
        <p:nvSpPr>
          <p:cNvPr id="21" name="Text 11"/>
          <p:cNvSpPr/>
          <p:nvPr/>
        </p:nvSpPr>
        <p:spPr>
          <a:xfrm>
            <a:off x="1190625" y="1762125"/>
            <a:ext cx="12887325" cy="11334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7575"/>
              </a:lnSpc>
              <a:buNone/>
            </a:pPr>
            <a:r>
              <a:rPr lang="en-US" sz="7031" b="1" dirty="0">
                <a:solidFill>
                  <a:srgbClr val="252525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活动前，要完成两次不同的招募</a:t>
            </a:r>
            <a:endParaRPr lang="en-US" sz="7031" dirty="0"/>
          </a:p>
        </p:txBody>
      </p:sp>
      <p:pic>
        <p:nvPicPr>
          <p:cNvPr id="22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250275" y="609600"/>
            <a:ext cx="219075" cy="219075"/>
          </a:xfrm>
          <a:prstGeom prst="rect">
            <a:avLst/>
          </a:prstGeom>
        </p:spPr>
      </p:pic>
      <p:sp>
        <p:nvSpPr>
          <p:cNvPr id="23" name="Text 12"/>
          <p:cNvSpPr/>
          <p:nvPr/>
        </p:nvSpPr>
        <p:spPr>
          <a:xfrm>
            <a:off x="17573625" y="552450"/>
            <a:ext cx="3419475" cy="333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621"/>
              </a:lnSpc>
              <a:buNone/>
            </a:pPr>
            <a:r>
              <a:rPr lang="en-US" sz="1951" b="1" dirty="0">
                <a:solidFill>
                  <a:srgbClr val="56565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PRE-EVENT RECRUITMENT</a:t>
            </a:r>
            <a:endParaRPr lang="en-US" sz="1951" dirty="0"/>
          </a:p>
        </p:txBody>
      </p:sp>
      <p:sp>
        <p:nvSpPr>
          <p:cNvPr id="24" name="Text 13"/>
          <p:cNvSpPr/>
          <p:nvPr/>
        </p:nvSpPr>
        <p:spPr>
          <a:xfrm>
            <a:off x="438150" y="485775"/>
            <a:ext cx="409575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2655" dirty="0">
                <a:solidFill>
                  <a:srgbClr val="50505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21</a:t>
            </a:r>
            <a:endParaRPr lang="en-US" sz="2655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21945600" cy="12344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78475" y="9801225"/>
            <a:ext cx="981075" cy="139065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1343025" y="10629900"/>
            <a:ext cx="96012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810"/>
              </a:lnSpc>
              <a:buNone/>
            </a:pPr>
            <a:r>
              <a:rPr lang="en-US" sz="2366" dirty="0">
                <a:solidFill>
                  <a:srgbClr val="656565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记录这座城市的年轻人正在面对什么，并把开放期信息带回本地人群。</a:t>
            </a:r>
            <a:endParaRPr lang="en-US" sz="2366" dirty="0"/>
          </a:p>
        </p:txBody>
      </p:sp>
      <p:sp>
        <p:nvSpPr>
          <p:cNvPr id="5" name="Text 1"/>
          <p:cNvSpPr/>
          <p:nvPr/>
        </p:nvSpPr>
        <p:spPr>
          <a:xfrm>
            <a:off x="1371600" y="9810750"/>
            <a:ext cx="287655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847"/>
              </a:lnSpc>
              <a:buNone/>
            </a:pPr>
            <a:r>
              <a:rPr lang="en-US" sz="3662" dirty="0">
                <a:solidFill>
                  <a:srgbClr val="385DC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当地城市媒体</a:t>
            </a:r>
            <a:endParaRPr lang="en-US" sz="3662" dirty="0"/>
          </a:p>
        </p:txBody>
      </p:sp>
      <p:sp>
        <p:nvSpPr>
          <p:cNvPr id="6" name="Shape 2"/>
          <p:cNvSpPr/>
          <p:nvPr/>
        </p:nvSpPr>
        <p:spPr>
          <a:xfrm>
            <a:off x="1323975" y="9410700"/>
            <a:ext cx="19411950" cy="19050"/>
          </a:xfrm>
          <a:prstGeom prst="rect">
            <a:avLst/>
          </a:prstGeom>
          <a:solidFill>
            <a:srgbClr val="D7D7D7"/>
          </a:solidFill>
          <a:ln/>
        </p:spPr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16525" y="7705725"/>
            <a:ext cx="2409825" cy="1695450"/>
          </a:xfrm>
          <a:prstGeom prst="rect">
            <a:avLst/>
          </a:prstGeom>
        </p:spPr>
      </p:pic>
      <p:pic>
        <p:nvPicPr>
          <p:cNvPr id="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92750" y="7867650"/>
            <a:ext cx="1666875" cy="1219200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1352550" y="8572500"/>
            <a:ext cx="60102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660"/>
              </a:lnSpc>
              <a:buNone/>
            </a:pPr>
            <a:r>
              <a:rPr lang="en-US" sz="2416" dirty="0">
                <a:solidFill>
                  <a:srgbClr val="68686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解释空间和产品如何支持不同的生活选择。</a:t>
            </a:r>
            <a:endParaRPr lang="en-US" sz="2416" dirty="0"/>
          </a:p>
        </p:txBody>
      </p:sp>
      <p:sp>
        <p:nvSpPr>
          <p:cNvPr id="10" name="Text 4"/>
          <p:cNvSpPr/>
          <p:nvPr/>
        </p:nvSpPr>
        <p:spPr>
          <a:xfrm>
            <a:off x="1352550" y="7724775"/>
            <a:ext cx="7334250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4125"/>
              </a:lnSpc>
              <a:buNone/>
            </a:pPr>
            <a:r>
              <a:rPr lang="en-US" sz="3555" dirty="0">
                <a:solidFill>
                  <a:srgbClr val="3E61C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设计/生活方式媒体|如《安邸AD》</a:t>
            </a:r>
            <a:endParaRPr lang="en-US" sz="3555" dirty="0"/>
          </a:p>
        </p:txBody>
      </p:sp>
      <p:sp>
        <p:nvSpPr>
          <p:cNvPr id="11" name="Shape 5"/>
          <p:cNvSpPr/>
          <p:nvPr/>
        </p:nvSpPr>
        <p:spPr>
          <a:xfrm>
            <a:off x="1323975" y="7353300"/>
            <a:ext cx="19411950" cy="19050"/>
          </a:xfrm>
          <a:prstGeom prst="rect">
            <a:avLst/>
          </a:prstGeom>
          <a:solidFill>
            <a:srgbClr val="CFCFCF"/>
          </a:solidFill>
          <a:ln/>
        </p:spPr>
      </p:sp>
      <p:pic>
        <p:nvPicPr>
          <p:cNvPr id="1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40375" y="5648325"/>
            <a:ext cx="1524000" cy="1447800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1343025" y="6524625"/>
            <a:ext cx="744855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806"/>
              </a:lnSpc>
              <a:buNone/>
            </a:pPr>
            <a:r>
              <a:rPr lang="en-US" sz="2370" dirty="0">
                <a:solidFill>
                  <a:srgbClr val="68686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观察年轻人拿到房间以后，怎样开始决定自己的生活。</a:t>
            </a:r>
            <a:endParaRPr lang="en-US" sz="2370" dirty="0"/>
          </a:p>
        </p:txBody>
      </p:sp>
      <p:sp>
        <p:nvSpPr>
          <p:cNvPr id="14" name="Text 7"/>
          <p:cNvSpPr/>
          <p:nvPr/>
        </p:nvSpPr>
        <p:spPr>
          <a:xfrm>
            <a:off x="1352550" y="5695950"/>
            <a:ext cx="9429750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975"/>
              </a:lnSpc>
              <a:buNone/>
            </a:pPr>
            <a:r>
              <a:rPr lang="en-US" sz="3450" b="1" dirty="0">
                <a:solidFill>
                  <a:srgbClr val="4466D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青年/文化媒体|如《三联生活周刊》《新周刊》</a:t>
            </a:r>
            <a:endParaRPr lang="en-US" sz="3450" dirty="0"/>
          </a:p>
        </p:txBody>
      </p:sp>
      <p:sp>
        <p:nvSpPr>
          <p:cNvPr id="15" name="Shape 8"/>
          <p:cNvSpPr/>
          <p:nvPr/>
        </p:nvSpPr>
        <p:spPr>
          <a:xfrm>
            <a:off x="1323975" y="5324475"/>
            <a:ext cx="19411950" cy="19050"/>
          </a:xfrm>
          <a:prstGeom prst="rect">
            <a:avLst/>
          </a:prstGeom>
          <a:solidFill>
            <a:srgbClr val="DADADA"/>
          </a:solidFill>
          <a:ln/>
        </p:spPr>
      </p:sp>
      <p:pic>
        <p:nvPicPr>
          <p:cNvPr id="16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659475" y="3514725"/>
            <a:ext cx="781050" cy="1485900"/>
          </a:xfrm>
          <a:prstGeom prst="rect">
            <a:avLst/>
          </a:prstGeom>
        </p:spPr>
      </p:pic>
      <p:sp>
        <p:nvSpPr>
          <p:cNvPr id="17" name="Text 9"/>
          <p:cNvSpPr/>
          <p:nvPr/>
        </p:nvSpPr>
        <p:spPr>
          <a:xfrm>
            <a:off x="1343025" y="4352925"/>
            <a:ext cx="146685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796"/>
              </a:lnSpc>
              <a:buNone/>
            </a:pPr>
            <a:r>
              <a:rPr lang="en-US" sz="2384" dirty="0">
                <a:solidFill>
                  <a:srgbClr val="6B6B6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参与问题策划、普通房间主人招募与公开对谈；派出编辑或主持进入现场，并负责活动后的完整编辑内容。</a:t>
            </a:r>
            <a:endParaRPr lang="en-US" sz="2384" dirty="0"/>
          </a:p>
        </p:txBody>
      </p:sp>
      <p:sp>
        <p:nvSpPr>
          <p:cNvPr id="18" name="Text 10"/>
          <p:cNvSpPr/>
          <p:nvPr/>
        </p:nvSpPr>
        <p:spPr>
          <a:xfrm>
            <a:off x="4038600" y="3533775"/>
            <a:ext cx="5924550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468"/>
              </a:lnSpc>
              <a:buNone/>
            </a:pPr>
            <a:r>
              <a:rPr lang="en-US" sz="3232" b="1" dirty="0">
                <a:solidFill>
                  <a:srgbClr val="4668C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建议优先洽谈：三联生活实验室</a:t>
            </a:r>
            <a:endParaRPr lang="en-US" sz="3232" dirty="0"/>
          </a:p>
        </p:txBody>
      </p:sp>
      <p:pic>
        <p:nvPicPr>
          <p:cNvPr id="19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95700" y="3600450"/>
            <a:ext cx="57150" cy="476250"/>
          </a:xfrm>
          <a:prstGeom prst="rect">
            <a:avLst/>
          </a:prstGeom>
        </p:spPr>
      </p:pic>
      <p:sp>
        <p:nvSpPr>
          <p:cNvPr id="20" name="Text 11"/>
          <p:cNvSpPr/>
          <p:nvPr/>
        </p:nvSpPr>
        <p:spPr>
          <a:xfrm>
            <a:off x="1352550" y="3495675"/>
            <a:ext cx="2162175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825"/>
              </a:lnSpc>
              <a:buNone/>
            </a:pPr>
            <a:r>
              <a:rPr lang="en-US" sz="3930" dirty="0">
                <a:solidFill>
                  <a:srgbClr val="3A5FC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主内容IP</a:t>
            </a:r>
            <a:endParaRPr lang="en-US" sz="3930" dirty="0"/>
          </a:p>
        </p:txBody>
      </p:sp>
      <p:sp>
        <p:nvSpPr>
          <p:cNvPr id="21" name="Shape 12"/>
          <p:cNvSpPr/>
          <p:nvPr/>
        </p:nvSpPr>
        <p:spPr>
          <a:xfrm>
            <a:off x="1343025" y="2724150"/>
            <a:ext cx="1762125" cy="104775"/>
          </a:xfrm>
          <a:prstGeom prst="rect">
            <a:avLst/>
          </a:prstGeom>
          <a:solidFill>
            <a:srgbClr val="043ACB"/>
          </a:solidFill>
          <a:ln w="9525">
            <a:solidFill>
              <a:srgbClr val="395ECA"/>
            </a:solidFill>
            <a:prstDash val="solid"/>
          </a:ln>
        </p:spPr>
      </p:sp>
      <p:pic>
        <p:nvPicPr>
          <p:cNvPr id="22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183600" y="571500"/>
            <a:ext cx="228600" cy="219075"/>
          </a:xfrm>
          <a:prstGeom prst="rect">
            <a:avLst/>
          </a:prstGeom>
        </p:spPr>
      </p:pic>
      <p:sp>
        <p:nvSpPr>
          <p:cNvPr id="23" name="Text 13"/>
          <p:cNvSpPr/>
          <p:nvPr/>
        </p:nvSpPr>
        <p:spPr>
          <a:xfrm>
            <a:off x="552450" y="457200"/>
            <a:ext cx="390525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2633" b="1" dirty="0">
                <a:solidFill>
                  <a:srgbClr val="575757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22</a:t>
            </a:r>
            <a:endParaRPr lang="en-US" sz="2633" dirty="0"/>
          </a:p>
        </p:txBody>
      </p:sp>
      <p:sp>
        <p:nvSpPr>
          <p:cNvPr id="24" name="Text 14"/>
          <p:cNvSpPr/>
          <p:nvPr/>
        </p:nvSpPr>
        <p:spPr>
          <a:xfrm>
            <a:off x="1352550" y="1714500"/>
            <a:ext cx="7972425" cy="8953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6110"/>
              </a:lnSpc>
              <a:buNone/>
            </a:pPr>
            <a:r>
              <a:rPr lang="en-US" sz="5536" b="1" dirty="0">
                <a:solidFill>
                  <a:srgbClr val="2D2D2D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活动中，把现场变成内容</a:t>
            </a:r>
            <a:endParaRPr lang="en-US" sz="5536" dirty="0"/>
          </a:p>
        </p:txBody>
      </p:sp>
      <p:sp>
        <p:nvSpPr>
          <p:cNvPr id="25" name="Text 15"/>
          <p:cNvSpPr/>
          <p:nvPr/>
        </p:nvSpPr>
        <p:spPr>
          <a:xfrm>
            <a:off x="17649825" y="523875"/>
            <a:ext cx="3390900" cy="333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601"/>
              </a:lnSpc>
              <a:buNone/>
            </a:pPr>
            <a:r>
              <a:rPr lang="en-US" sz="2088" dirty="0">
                <a:solidFill>
                  <a:srgbClr val="616161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LIVE CONTENT PARTNERS</a:t>
            </a:r>
            <a:endParaRPr lang="en-US" sz="2088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0" cy="12344400"/>
          </a:xfrm>
          <a:prstGeom prst="rect">
            <a:avLst/>
          </a:prstGeom>
          <a:solidFill>
            <a:srgbClr val="FEFEFE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21945600" cy="12344400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77625" y="10925175"/>
            <a:ext cx="752475" cy="74295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92075" y="7953375"/>
            <a:ext cx="942975" cy="95250"/>
          </a:xfrm>
          <a:prstGeom prst="rect">
            <a:avLst/>
          </a:prstGeom>
        </p:spPr>
      </p:pic>
      <p:pic>
        <p:nvPicPr>
          <p:cNvPr id="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82550" y="7962900"/>
            <a:ext cx="952500" cy="76200"/>
          </a:xfrm>
          <a:prstGeom prst="rect">
            <a:avLst/>
          </a:prstGeom>
        </p:spPr>
      </p:pic>
      <p:pic>
        <p:nvPicPr>
          <p:cNvPr id="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9475" y="10553700"/>
            <a:ext cx="1085850" cy="952500"/>
          </a:xfrm>
          <a:prstGeom prst="rect">
            <a:avLst/>
          </a:prstGeom>
        </p:spPr>
      </p:pic>
      <p:pic>
        <p:nvPicPr>
          <p:cNvPr id="8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62175" y="10687050"/>
            <a:ext cx="647700" cy="800100"/>
          </a:xfrm>
          <a:prstGeom prst="rect">
            <a:avLst/>
          </a:prstGeom>
        </p:spPr>
      </p:pic>
      <p:pic>
        <p:nvPicPr>
          <p:cNvPr id="9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3475" y="10629900"/>
            <a:ext cx="762000" cy="866775"/>
          </a:xfrm>
          <a:prstGeom prst="rect">
            <a:avLst/>
          </a:prstGeom>
        </p:spPr>
      </p:pic>
      <p:sp>
        <p:nvSpPr>
          <p:cNvPr id="10" name="Text 1"/>
          <p:cNvSpPr/>
          <p:nvPr/>
        </p:nvSpPr>
        <p:spPr>
          <a:xfrm>
            <a:off x="1143000" y="9286875"/>
            <a:ext cx="6867525" cy="962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575"/>
              </a:lnSpc>
              <a:buNone/>
            </a:pPr>
            <a:r>
              <a:rPr lang="en-US" sz="2623" dirty="0">
                <a:solidFill>
                  <a:srgbClr val="5F5F5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从空间、功能与产品选择出发，说明一个答案</a:t>
            </a:r>
            <a:endParaRPr lang="en-US" sz="2623" dirty="0"/>
          </a:p>
          <a:p>
            <a:pPr algn="l" indent="0" marL="0">
              <a:lnSpc>
                <a:spcPts val="3575"/>
              </a:lnSpc>
              <a:buNone/>
            </a:pPr>
            <a:r>
              <a:rPr lang="en-US" sz="2623" dirty="0">
                <a:solidFill>
                  <a:srgbClr val="5F5F5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为什么成立。</a:t>
            </a:r>
            <a:endParaRPr lang="en-US" sz="2623" dirty="0"/>
          </a:p>
        </p:txBody>
      </p:sp>
      <p:sp>
        <p:nvSpPr>
          <p:cNvPr id="11" name="Text 2"/>
          <p:cNvSpPr/>
          <p:nvPr/>
        </p:nvSpPr>
        <p:spPr>
          <a:xfrm>
            <a:off x="1114425" y="8524875"/>
            <a:ext cx="6629400" cy="5619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309"/>
              </a:lnSpc>
              <a:buNone/>
            </a:pPr>
            <a:r>
              <a:rPr lang="en-US" sz="3375" dirty="0">
                <a:solidFill>
                  <a:srgbClr val="4460C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设计媒体：把好看的房间解释清楚</a:t>
            </a:r>
            <a:endParaRPr lang="en-US" sz="3375" dirty="0"/>
          </a:p>
        </p:txBody>
      </p:sp>
      <p:pic>
        <p:nvPicPr>
          <p:cNvPr id="12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62200" y="7962900"/>
            <a:ext cx="952500" cy="76200"/>
          </a:xfrm>
          <a:prstGeom prst="rect">
            <a:avLst/>
          </a:prstGeom>
        </p:spPr>
      </p:pic>
      <p:sp>
        <p:nvSpPr>
          <p:cNvPr id="13" name="Text 3"/>
          <p:cNvSpPr/>
          <p:nvPr/>
        </p:nvSpPr>
        <p:spPr>
          <a:xfrm>
            <a:off x="1066800" y="7648575"/>
            <a:ext cx="771525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4050"/>
              </a:lnSpc>
              <a:buNone/>
            </a:pPr>
            <a:r>
              <a:rPr lang="en-US" sz="4980" b="1" dirty="0">
                <a:solidFill>
                  <a:srgbClr val="2950C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03</a:t>
            </a:r>
            <a:endParaRPr lang="en-US" sz="4980" dirty="0"/>
          </a:p>
        </p:txBody>
      </p:sp>
      <p:pic>
        <p:nvPicPr>
          <p:cNvPr id="14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468100" y="6286500"/>
            <a:ext cx="962025" cy="742950"/>
          </a:xfrm>
          <a:prstGeom prst="rect">
            <a:avLst/>
          </a:prstGeom>
        </p:spPr>
      </p:pic>
      <p:pic>
        <p:nvPicPr>
          <p:cNvPr id="15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19425" y="6267450"/>
            <a:ext cx="781050" cy="752475"/>
          </a:xfrm>
          <a:prstGeom prst="rect">
            <a:avLst/>
          </a:prstGeom>
        </p:spPr>
      </p:pic>
      <p:pic>
        <p:nvPicPr>
          <p:cNvPr id="16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38350" y="6267450"/>
            <a:ext cx="485775" cy="752475"/>
          </a:xfrm>
          <a:prstGeom prst="rect">
            <a:avLst/>
          </a:prstGeom>
        </p:spPr>
      </p:pic>
      <p:pic>
        <p:nvPicPr>
          <p:cNvPr id="17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23950" y="6257925"/>
            <a:ext cx="400050" cy="762000"/>
          </a:xfrm>
          <a:prstGeom prst="rect">
            <a:avLst/>
          </a:prstGeom>
        </p:spPr>
      </p:pic>
      <p:pic>
        <p:nvPicPr>
          <p:cNvPr id="18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782550" y="3533775"/>
            <a:ext cx="952500" cy="76200"/>
          </a:xfrm>
          <a:prstGeom prst="rect">
            <a:avLst/>
          </a:prstGeom>
        </p:spPr>
      </p:pic>
      <p:pic>
        <p:nvPicPr>
          <p:cNvPr id="19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362200" y="3533775"/>
            <a:ext cx="952500" cy="76200"/>
          </a:xfrm>
          <a:prstGeom prst="rect">
            <a:avLst/>
          </a:prstGeom>
        </p:spPr>
      </p:pic>
      <p:sp>
        <p:nvSpPr>
          <p:cNvPr id="20" name="Shape 4"/>
          <p:cNvSpPr/>
          <p:nvPr/>
        </p:nvSpPr>
        <p:spPr>
          <a:xfrm>
            <a:off x="1085850" y="7410450"/>
            <a:ext cx="19554825" cy="9525"/>
          </a:xfrm>
          <a:prstGeom prst="rect">
            <a:avLst/>
          </a:prstGeom>
          <a:solidFill>
            <a:srgbClr val="F3F8FF"/>
          </a:solidFill>
          <a:ln/>
        </p:spPr>
      </p:sp>
      <p:pic>
        <p:nvPicPr>
          <p:cNvPr id="21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801350" y="3257550"/>
            <a:ext cx="95250" cy="8220075"/>
          </a:xfrm>
          <a:prstGeom prst="rect">
            <a:avLst/>
          </a:prstGeom>
        </p:spPr>
      </p:pic>
      <p:pic>
        <p:nvPicPr>
          <p:cNvPr id="22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1183600" y="657225"/>
            <a:ext cx="228600" cy="228600"/>
          </a:xfrm>
          <a:prstGeom prst="rect">
            <a:avLst/>
          </a:prstGeom>
        </p:spPr>
      </p:pic>
      <p:sp>
        <p:nvSpPr>
          <p:cNvPr id="23" name="Text 5"/>
          <p:cNvSpPr/>
          <p:nvPr/>
        </p:nvSpPr>
        <p:spPr>
          <a:xfrm>
            <a:off x="11534775" y="9277350"/>
            <a:ext cx="6896100" cy="14573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473"/>
              </a:lnSpc>
              <a:buNone/>
            </a:pPr>
            <a:r>
              <a:rPr lang="en-US" sz="2634" b="1" dirty="0">
                <a:solidFill>
                  <a:srgbClr val="61616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进入仍在开放的房间，给出体验与到店参考;</a:t>
            </a:r>
            <a:endParaRPr lang="en-US" sz="2634" dirty="0"/>
          </a:p>
          <a:p>
            <a:pPr algn="l" indent="0" marL="0">
              <a:lnSpc>
                <a:spcPts val="3473"/>
              </a:lnSpc>
              <a:buNone/>
            </a:pPr>
            <a:r>
              <a:rPr lang="en-US" sz="2634" b="1" dirty="0">
                <a:solidFill>
                  <a:srgbClr val="61616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表现最好的内容再由小红书、抖音本地放大和</a:t>
            </a:r>
            <a:endParaRPr lang="en-US" sz="2634" dirty="0"/>
          </a:p>
          <a:p>
            <a:pPr algn="l" indent="0" marL="0">
              <a:lnSpc>
                <a:spcPts val="3473"/>
              </a:lnSpc>
              <a:buNone/>
            </a:pPr>
            <a:r>
              <a:rPr lang="en-US" sz="2634" b="1" dirty="0">
                <a:solidFill>
                  <a:srgbClr val="61616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IKEA会员触达继续扩散。</a:t>
            </a:r>
            <a:endParaRPr lang="en-US" sz="2634" dirty="0"/>
          </a:p>
        </p:txBody>
      </p:sp>
      <p:sp>
        <p:nvSpPr>
          <p:cNvPr id="24" name="Text 6"/>
          <p:cNvSpPr/>
          <p:nvPr/>
        </p:nvSpPr>
        <p:spPr>
          <a:xfrm>
            <a:off x="11534775" y="8515350"/>
            <a:ext cx="8820150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391"/>
              </a:lnSpc>
              <a:buNone/>
            </a:pPr>
            <a:r>
              <a:rPr lang="en-US" sz="3369" b="1" dirty="0">
                <a:solidFill>
                  <a:srgbClr val="4865CA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城市生活创作者：把开放期变成一次真实探访</a:t>
            </a:r>
            <a:endParaRPr lang="en-US" sz="3369" dirty="0"/>
          </a:p>
        </p:txBody>
      </p:sp>
      <p:sp>
        <p:nvSpPr>
          <p:cNvPr id="25" name="Text 7"/>
          <p:cNvSpPr/>
          <p:nvPr/>
        </p:nvSpPr>
        <p:spPr>
          <a:xfrm>
            <a:off x="11496675" y="7629525"/>
            <a:ext cx="781050" cy="638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975"/>
              </a:lnSpc>
              <a:buNone/>
            </a:pPr>
            <a:r>
              <a:rPr lang="en-US" sz="4920" b="1" dirty="0">
                <a:solidFill>
                  <a:srgbClr val="264EC8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04</a:t>
            </a:r>
            <a:endParaRPr lang="en-US" sz="4920" dirty="0"/>
          </a:p>
        </p:txBody>
      </p:sp>
      <p:sp>
        <p:nvSpPr>
          <p:cNvPr id="26" name="Text 8"/>
          <p:cNvSpPr/>
          <p:nvPr/>
        </p:nvSpPr>
        <p:spPr>
          <a:xfrm>
            <a:off x="11534775" y="4943475"/>
            <a:ext cx="661035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479"/>
              </a:lnSpc>
              <a:buNone/>
            </a:pPr>
            <a:r>
              <a:rPr lang="en-US" sz="2713" b="1" dirty="0">
                <a:solidFill>
                  <a:srgbClr val="656565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分别复盘“我原来怎么想，真正住进去以后</a:t>
            </a:r>
            <a:endParaRPr lang="en-US" sz="2713" dirty="0"/>
          </a:p>
          <a:p>
            <a:pPr algn="l" indent="0" marL="0">
              <a:lnSpc>
                <a:spcPts val="3479"/>
              </a:lnSpc>
              <a:buNone/>
            </a:pPr>
            <a:r>
              <a:rPr lang="en-US" sz="2713" b="1" dirty="0">
                <a:solidFill>
                  <a:srgbClr val="656565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又改变了什么”。</a:t>
            </a:r>
            <a:endParaRPr lang="en-US" sz="2713" dirty="0"/>
          </a:p>
        </p:txBody>
      </p:sp>
      <p:sp>
        <p:nvSpPr>
          <p:cNvPr id="27" name="Text 9"/>
          <p:cNvSpPr/>
          <p:nvPr/>
        </p:nvSpPr>
        <p:spPr>
          <a:xfrm>
            <a:off x="1123950" y="4953000"/>
            <a:ext cx="7934325" cy="10001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567"/>
              </a:lnSpc>
              <a:buNone/>
            </a:pPr>
            <a:r>
              <a:rPr lang="en-US" sz="2635" dirty="0">
                <a:solidFill>
                  <a:srgbClr val="636363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以不同人物、城市与公众答案，形成具有编辑判断的</a:t>
            </a:r>
            <a:endParaRPr lang="en-US" sz="2635" dirty="0"/>
          </a:p>
          <a:p>
            <a:pPr algn="l" indent="0" marL="0">
              <a:lnSpc>
                <a:spcPts val="3567"/>
              </a:lnSpc>
              <a:buNone/>
            </a:pPr>
            <a:r>
              <a:rPr lang="en-US" sz="2635" dirty="0">
                <a:solidFill>
                  <a:srgbClr val="636363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专题内容。</a:t>
            </a:r>
            <a:endParaRPr lang="en-US" sz="2635" dirty="0"/>
          </a:p>
        </p:txBody>
      </p:sp>
      <p:sp>
        <p:nvSpPr>
          <p:cNvPr id="28" name="Text 10"/>
          <p:cNvSpPr/>
          <p:nvPr/>
        </p:nvSpPr>
        <p:spPr>
          <a:xfrm>
            <a:off x="11525250" y="4124325"/>
            <a:ext cx="8610600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550"/>
              </a:lnSpc>
              <a:buNone/>
            </a:pPr>
            <a:r>
              <a:rPr lang="en-US" sz="3461" dirty="0">
                <a:solidFill>
                  <a:srgbClr val="4865C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房间主人：把房间还原成一个人的真实选择</a:t>
            </a:r>
            <a:endParaRPr lang="en-US" sz="3461" dirty="0"/>
          </a:p>
        </p:txBody>
      </p:sp>
      <p:sp>
        <p:nvSpPr>
          <p:cNvPr id="29" name="Text 11"/>
          <p:cNvSpPr/>
          <p:nvPr/>
        </p:nvSpPr>
        <p:spPr>
          <a:xfrm>
            <a:off x="1114425" y="4124325"/>
            <a:ext cx="8448675" cy="581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550"/>
              </a:lnSpc>
              <a:buNone/>
            </a:pPr>
            <a:r>
              <a:rPr lang="en-US" sz="3609" dirty="0">
                <a:solidFill>
                  <a:srgbClr val="4663CA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主内容IP：把事件变成一个青年生活议题</a:t>
            </a:r>
            <a:endParaRPr lang="en-US" sz="3609" dirty="0"/>
          </a:p>
        </p:txBody>
      </p:sp>
      <p:sp>
        <p:nvSpPr>
          <p:cNvPr id="30" name="Text 12"/>
          <p:cNvSpPr/>
          <p:nvPr/>
        </p:nvSpPr>
        <p:spPr>
          <a:xfrm>
            <a:off x="11487150" y="3171825"/>
            <a:ext cx="8001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4200"/>
              </a:lnSpc>
              <a:buNone/>
            </a:pPr>
            <a:r>
              <a:rPr lang="en-US" sz="4733" b="1" dirty="0">
                <a:solidFill>
                  <a:srgbClr val="2652D8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02</a:t>
            </a:r>
            <a:endParaRPr lang="en-US" sz="4733" dirty="0"/>
          </a:p>
        </p:txBody>
      </p:sp>
      <p:sp>
        <p:nvSpPr>
          <p:cNvPr id="31" name="Text 13"/>
          <p:cNvSpPr/>
          <p:nvPr/>
        </p:nvSpPr>
        <p:spPr>
          <a:xfrm>
            <a:off x="1076325" y="3171825"/>
            <a:ext cx="74295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4275"/>
              </a:lnSpc>
              <a:buNone/>
            </a:pPr>
            <a:r>
              <a:rPr lang="en-US" sz="4972" b="1" dirty="0">
                <a:solidFill>
                  <a:srgbClr val="2751D8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01</a:t>
            </a:r>
            <a:endParaRPr lang="en-US" sz="4972" dirty="0"/>
          </a:p>
        </p:txBody>
      </p:sp>
      <p:sp>
        <p:nvSpPr>
          <p:cNvPr id="32" name="Text 14"/>
          <p:cNvSpPr/>
          <p:nvPr/>
        </p:nvSpPr>
        <p:spPr>
          <a:xfrm>
            <a:off x="1028700" y="1619250"/>
            <a:ext cx="1283970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7636"/>
              </a:lnSpc>
              <a:buNone/>
            </a:pPr>
            <a:r>
              <a:rPr lang="en-US" sz="7004" b="1" dirty="0">
                <a:solidFill>
                  <a:srgbClr val="232323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用四种内容，把现场推向更多人</a:t>
            </a:r>
            <a:endParaRPr lang="en-US" sz="7004" dirty="0"/>
          </a:p>
        </p:txBody>
      </p:sp>
      <p:sp>
        <p:nvSpPr>
          <p:cNvPr id="33" name="Text 15"/>
          <p:cNvSpPr/>
          <p:nvPr/>
        </p:nvSpPr>
        <p:spPr>
          <a:xfrm>
            <a:off x="17630775" y="581025"/>
            <a:ext cx="33909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610"/>
              </a:lnSpc>
              <a:buNone/>
            </a:pPr>
            <a:r>
              <a:rPr lang="en-US" sz="2094" dirty="0">
                <a:solidFill>
                  <a:srgbClr val="5D5D5D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CONTENT AMPLIFICATION</a:t>
            </a:r>
            <a:endParaRPr lang="en-US" sz="2094" dirty="0"/>
          </a:p>
        </p:txBody>
      </p:sp>
      <p:sp>
        <p:nvSpPr>
          <p:cNvPr id="34" name="Text 16"/>
          <p:cNvSpPr/>
          <p:nvPr/>
        </p:nvSpPr>
        <p:spPr>
          <a:xfrm>
            <a:off x="485775" y="504825"/>
            <a:ext cx="447675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324"/>
              </a:lnSpc>
              <a:buNone/>
            </a:pPr>
            <a:r>
              <a:rPr lang="en-US" sz="3074" dirty="0">
                <a:solidFill>
                  <a:srgbClr val="525252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23</a:t>
            </a:r>
            <a:endParaRPr lang="en-US" sz="3074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0" cy="12344400"/>
          </a:xfrm>
          <a:prstGeom prst="rect">
            <a:avLst/>
          </a:prstGeom>
          <a:solidFill>
            <a:srgbClr val="FEFEFE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1100" y="11620500"/>
            <a:ext cx="10410825" cy="28575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1582400"/>
            <a:ext cx="10572750" cy="381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114425" y="10706100"/>
            <a:ext cx="10487025" cy="676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4392"/>
              </a:lnSpc>
              <a:buNone/>
            </a:pPr>
            <a:r>
              <a:rPr lang="en-US" sz="3814" b="1" dirty="0">
                <a:solidFill>
                  <a:srgbClr val="39393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小红书承担主要招募与搜索，抖音放大现场感；</a:t>
            </a:r>
            <a:endParaRPr lang="en-US" sz="3814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6225" y="9105900"/>
            <a:ext cx="1095375" cy="1114425"/>
          </a:xfrm>
          <a:prstGeom prst="rect">
            <a:avLst/>
          </a:prstGeom>
        </p:spPr>
      </p:pic>
      <p:pic>
        <p:nvPicPr>
          <p:cNvPr id="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7000" y="9096375"/>
            <a:ext cx="685800" cy="1114425"/>
          </a:xfrm>
          <a:prstGeom prst="rect">
            <a:avLst/>
          </a:prstGeom>
        </p:spPr>
      </p:pic>
      <p:pic>
        <p:nvPicPr>
          <p:cNvPr id="8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9675" y="9086850"/>
            <a:ext cx="581025" cy="1133475"/>
          </a:xfrm>
          <a:prstGeom prst="rect">
            <a:avLst/>
          </a:prstGeom>
        </p:spPr>
      </p:pic>
      <p:pic>
        <p:nvPicPr>
          <p:cNvPr id="9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3475" y="2800350"/>
            <a:ext cx="19678650" cy="6076950"/>
          </a:xfrm>
          <a:prstGeom prst="rect">
            <a:avLst/>
          </a:prstGeom>
        </p:spPr>
      </p:pic>
      <p:sp>
        <p:nvSpPr>
          <p:cNvPr id="10" name="Text 2"/>
          <p:cNvSpPr/>
          <p:nvPr/>
        </p:nvSpPr>
        <p:spPr>
          <a:xfrm>
            <a:off x="13982700" y="8029575"/>
            <a:ext cx="6181725" cy="4857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653"/>
              </a:lnSpc>
              <a:buNone/>
            </a:pPr>
            <a:r>
              <a:rPr lang="en-US" sz="2623" b="1" dirty="0">
                <a:solidFill>
                  <a:srgbClr val="5E5E5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征集入口、活动预约、提醒与开放期信息</a:t>
            </a:r>
            <a:endParaRPr lang="en-US" sz="2623" dirty="0"/>
          </a:p>
        </p:txBody>
      </p:sp>
      <p:sp>
        <p:nvSpPr>
          <p:cNvPr id="11" name="Text 3"/>
          <p:cNvSpPr/>
          <p:nvPr/>
        </p:nvSpPr>
        <p:spPr>
          <a:xfrm>
            <a:off x="7010400" y="8029575"/>
            <a:ext cx="4486275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814"/>
              </a:lnSpc>
              <a:buNone/>
            </a:pPr>
            <a:r>
              <a:rPr lang="en-US" sz="2636" b="1" dirty="0">
                <a:solidFill>
                  <a:srgbClr val="60606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提供准确信息并完成行动承接</a:t>
            </a:r>
            <a:endParaRPr lang="en-US" sz="2636" dirty="0"/>
          </a:p>
        </p:txBody>
      </p:sp>
      <p:sp>
        <p:nvSpPr>
          <p:cNvPr id="12" name="Text 4"/>
          <p:cNvSpPr/>
          <p:nvPr/>
        </p:nvSpPr>
        <p:spPr>
          <a:xfrm>
            <a:off x="1619250" y="8048625"/>
            <a:ext cx="4381500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797"/>
              </a:lnSpc>
              <a:buNone/>
            </a:pPr>
            <a:r>
              <a:rPr lang="en-US" sz="2723" b="1" dirty="0">
                <a:solidFill>
                  <a:srgbClr val="474747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IKEA官方、会员与商场触点</a:t>
            </a:r>
            <a:endParaRPr lang="en-US" sz="2723" dirty="0"/>
          </a:p>
        </p:txBody>
      </p:sp>
      <p:sp>
        <p:nvSpPr>
          <p:cNvPr id="13" name="Text 5"/>
          <p:cNvSpPr/>
          <p:nvPr/>
        </p:nvSpPr>
        <p:spPr>
          <a:xfrm>
            <a:off x="14001750" y="7048500"/>
            <a:ext cx="4724400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725"/>
              </a:lnSpc>
              <a:buNone/>
            </a:pPr>
            <a:r>
              <a:rPr lang="en-US" sz="2577" dirty="0">
                <a:solidFill>
                  <a:srgbClr val="5B5B5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人物观察、空间解读、城市报道</a:t>
            </a:r>
            <a:endParaRPr lang="en-US" sz="2577" dirty="0"/>
          </a:p>
        </p:txBody>
      </p:sp>
      <p:sp>
        <p:nvSpPr>
          <p:cNvPr id="14" name="Text 6"/>
          <p:cNvSpPr/>
          <p:nvPr/>
        </p:nvSpPr>
        <p:spPr>
          <a:xfrm>
            <a:off x="7019925" y="7048500"/>
            <a:ext cx="5153025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727"/>
              </a:lnSpc>
              <a:buNone/>
            </a:pPr>
            <a:r>
              <a:rPr lang="en-US" sz="2624" dirty="0">
                <a:solidFill>
                  <a:srgbClr val="5C5C5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分别提供议题、专业与本地公信力</a:t>
            </a:r>
            <a:endParaRPr lang="en-US" sz="2624" dirty="0"/>
          </a:p>
        </p:txBody>
      </p:sp>
      <p:sp>
        <p:nvSpPr>
          <p:cNvPr id="15" name="Text 7"/>
          <p:cNvSpPr/>
          <p:nvPr/>
        </p:nvSpPr>
        <p:spPr>
          <a:xfrm>
            <a:off x="1609725" y="7048500"/>
            <a:ext cx="4371975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773"/>
              </a:lnSpc>
              <a:buNone/>
            </a:pPr>
            <a:r>
              <a:rPr lang="en-US" sz="2671" b="1" dirty="0">
                <a:solidFill>
                  <a:srgbClr val="454545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青年/文化、设计与城市媒体</a:t>
            </a:r>
            <a:endParaRPr lang="en-US" sz="2671" dirty="0"/>
          </a:p>
        </p:txBody>
      </p:sp>
      <p:sp>
        <p:nvSpPr>
          <p:cNvPr id="16" name="Text 8"/>
          <p:cNvSpPr/>
          <p:nvPr/>
        </p:nvSpPr>
        <p:spPr>
          <a:xfrm>
            <a:off x="14011275" y="6038850"/>
            <a:ext cx="3381375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762"/>
              </a:lnSpc>
              <a:buNone/>
            </a:pPr>
            <a:r>
              <a:rPr lang="en-US" sz="2583" dirty="0">
                <a:solidFill>
                  <a:srgbClr val="5C5C5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问题代入、开放期探访</a:t>
            </a:r>
            <a:endParaRPr lang="en-US" sz="2583" dirty="0"/>
          </a:p>
        </p:txBody>
      </p:sp>
      <p:sp>
        <p:nvSpPr>
          <p:cNvPr id="17" name="Text 9"/>
          <p:cNvSpPr/>
          <p:nvPr/>
        </p:nvSpPr>
        <p:spPr>
          <a:xfrm>
            <a:off x="7010400" y="6038850"/>
            <a:ext cx="5172075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737"/>
              </a:lnSpc>
              <a:buNone/>
            </a:pPr>
            <a:r>
              <a:rPr lang="en-US" sz="2634" b="1" dirty="0">
                <a:solidFill>
                  <a:srgbClr val="5F5F5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找到目标人群并提供本地到店参考</a:t>
            </a:r>
            <a:endParaRPr lang="en-US" sz="2634" dirty="0"/>
          </a:p>
        </p:txBody>
      </p:sp>
      <p:sp>
        <p:nvSpPr>
          <p:cNvPr id="18" name="Text 10"/>
          <p:cNvSpPr/>
          <p:nvPr/>
        </p:nvSpPr>
        <p:spPr>
          <a:xfrm>
            <a:off x="1609725" y="6048375"/>
            <a:ext cx="3238500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889"/>
              </a:lnSpc>
              <a:buNone/>
            </a:pPr>
            <a:r>
              <a:rPr lang="en-US" sz="2749" b="1" dirty="0">
                <a:solidFill>
                  <a:srgbClr val="474747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活动城市生活创作者</a:t>
            </a:r>
            <a:endParaRPr lang="en-US" sz="2749" dirty="0"/>
          </a:p>
        </p:txBody>
      </p:sp>
      <p:sp>
        <p:nvSpPr>
          <p:cNvPr id="19" name="Text 11"/>
          <p:cNvSpPr/>
          <p:nvPr/>
        </p:nvSpPr>
        <p:spPr>
          <a:xfrm>
            <a:off x="14011275" y="5048250"/>
            <a:ext cx="5448300" cy="4857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823"/>
              </a:lnSpc>
              <a:buNone/>
            </a:pPr>
            <a:r>
              <a:rPr lang="en-US" sz="2601" dirty="0">
                <a:solidFill>
                  <a:srgbClr val="60606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问题与物品、空间打开、活动后复盘</a:t>
            </a:r>
            <a:endParaRPr lang="en-US" sz="2601" dirty="0"/>
          </a:p>
        </p:txBody>
      </p:sp>
      <p:sp>
        <p:nvSpPr>
          <p:cNvPr id="20" name="Text 12"/>
          <p:cNvSpPr/>
          <p:nvPr/>
        </p:nvSpPr>
        <p:spPr>
          <a:xfrm>
            <a:off x="7019925" y="5057775"/>
            <a:ext cx="5172075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811"/>
              </a:lnSpc>
              <a:buNone/>
            </a:pPr>
            <a:r>
              <a:rPr lang="en-US" sz="2634" b="1" dirty="0">
                <a:solidFill>
                  <a:srgbClr val="5F5F5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提供真实生活关系与持续人物内容</a:t>
            </a:r>
            <a:endParaRPr lang="en-US" sz="2634" dirty="0"/>
          </a:p>
        </p:txBody>
      </p:sp>
      <p:sp>
        <p:nvSpPr>
          <p:cNvPr id="21" name="Text 13"/>
          <p:cNvSpPr/>
          <p:nvPr/>
        </p:nvSpPr>
        <p:spPr>
          <a:xfrm>
            <a:off x="1600200" y="5048250"/>
            <a:ext cx="2209800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2888" b="1" dirty="0">
                <a:solidFill>
                  <a:srgbClr val="3F3F3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4位房间主人</a:t>
            </a:r>
            <a:endParaRPr lang="en-US" sz="2888" dirty="0"/>
          </a:p>
        </p:txBody>
      </p:sp>
      <p:sp>
        <p:nvSpPr>
          <p:cNvPr id="22" name="Text 14"/>
          <p:cNvSpPr/>
          <p:nvPr/>
        </p:nvSpPr>
        <p:spPr>
          <a:xfrm>
            <a:off x="13992225" y="4019550"/>
            <a:ext cx="5495925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817"/>
              </a:lnSpc>
              <a:buNone/>
            </a:pPr>
            <a:r>
              <a:rPr lang="en-US" sz="2624" b="1" dirty="0">
                <a:solidFill>
                  <a:srgbClr val="60606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公开征集、共创对谈、青年生活专题</a:t>
            </a:r>
            <a:endParaRPr lang="en-US" sz="2624" dirty="0"/>
          </a:p>
        </p:txBody>
      </p:sp>
      <p:sp>
        <p:nvSpPr>
          <p:cNvPr id="23" name="Text 15"/>
          <p:cNvSpPr/>
          <p:nvPr/>
        </p:nvSpPr>
        <p:spPr>
          <a:xfrm>
            <a:off x="7019925" y="4019550"/>
            <a:ext cx="5695950" cy="4857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024"/>
              </a:lnSpc>
              <a:buNone/>
            </a:pPr>
            <a:r>
              <a:rPr lang="en-US" sz="2559" dirty="0">
                <a:solidFill>
                  <a:srgbClr val="60606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组织议题，贯穿招募、对谈与后续编辑</a:t>
            </a:r>
            <a:endParaRPr lang="en-US" sz="2559" dirty="0"/>
          </a:p>
        </p:txBody>
      </p:sp>
      <p:sp>
        <p:nvSpPr>
          <p:cNvPr id="24" name="Text 16"/>
          <p:cNvSpPr/>
          <p:nvPr/>
        </p:nvSpPr>
        <p:spPr>
          <a:xfrm>
            <a:off x="1609725" y="4019550"/>
            <a:ext cx="1552575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2903" dirty="0">
                <a:solidFill>
                  <a:srgbClr val="42424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主内容IP</a:t>
            </a:r>
            <a:endParaRPr lang="en-US" sz="2903" dirty="0"/>
          </a:p>
        </p:txBody>
      </p:sp>
      <p:sp>
        <p:nvSpPr>
          <p:cNvPr id="25" name="Text 17"/>
          <p:cNvSpPr/>
          <p:nvPr/>
        </p:nvSpPr>
        <p:spPr>
          <a:xfrm>
            <a:off x="16297275" y="3057525"/>
            <a:ext cx="1609725" cy="504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3060" dirty="0">
                <a:solidFill>
                  <a:srgbClr val="C0D1F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关键产出</a:t>
            </a:r>
            <a:endParaRPr lang="en-US" sz="3060" dirty="0"/>
          </a:p>
        </p:txBody>
      </p:sp>
      <p:sp>
        <p:nvSpPr>
          <p:cNvPr id="26" name="Text 18"/>
          <p:cNvSpPr/>
          <p:nvPr/>
        </p:nvSpPr>
        <p:spPr>
          <a:xfrm>
            <a:off x="9105900" y="3057525"/>
            <a:ext cx="1638300" cy="504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3105" dirty="0">
                <a:solidFill>
                  <a:srgbClr val="BED0F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核心任务</a:t>
            </a:r>
            <a:endParaRPr lang="en-US" sz="3105" dirty="0"/>
          </a:p>
        </p:txBody>
      </p:sp>
      <p:sp>
        <p:nvSpPr>
          <p:cNvPr id="27" name="Text 19"/>
          <p:cNvSpPr/>
          <p:nvPr/>
        </p:nvSpPr>
        <p:spPr>
          <a:xfrm>
            <a:off x="3057525" y="3057525"/>
            <a:ext cx="1619250" cy="504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137"/>
              </a:lnSpc>
              <a:buNone/>
            </a:pPr>
            <a:r>
              <a:rPr lang="en-US" sz="3092" dirty="0">
                <a:solidFill>
                  <a:srgbClr val="BFD0F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合作对象</a:t>
            </a:r>
            <a:endParaRPr lang="en-US" sz="3092" dirty="0"/>
          </a:p>
        </p:txBody>
      </p:sp>
      <p:sp>
        <p:nvSpPr>
          <p:cNvPr id="28" name="Text 20"/>
          <p:cNvSpPr/>
          <p:nvPr/>
        </p:nvSpPr>
        <p:spPr>
          <a:xfrm>
            <a:off x="1247775" y="1514475"/>
            <a:ext cx="141541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7629"/>
              </a:lnSpc>
              <a:buNone/>
            </a:pPr>
            <a:r>
              <a:rPr lang="en-US" sz="6756" b="1" dirty="0">
                <a:solidFill>
                  <a:srgbClr val="20202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一套媒介组合，五种不可替代的作用</a:t>
            </a:r>
            <a:endParaRPr lang="en-US" sz="6756" dirty="0"/>
          </a:p>
        </p:txBody>
      </p:sp>
      <p:pic>
        <p:nvPicPr>
          <p:cNvPr id="29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155025" y="571500"/>
            <a:ext cx="257175" cy="247650"/>
          </a:xfrm>
          <a:prstGeom prst="rect">
            <a:avLst/>
          </a:prstGeom>
        </p:spPr>
      </p:pic>
      <p:sp>
        <p:nvSpPr>
          <p:cNvPr id="30" name="Text 21"/>
          <p:cNvSpPr/>
          <p:nvPr/>
        </p:nvSpPr>
        <p:spPr>
          <a:xfrm>
            <a:off x="18888075" y="476250"/>
            <a:ext cx="2114550" cy="4095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994"/>
              </a:lnSpc>
              <a:buNone/>
            </a:pPr>
            <a:r>
              <a:rPr lang="en-US" sz="2436" dirty="0">
                <a:solidFill>
                  <a:srgbClr val="515151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MEDIA ROLES</a:t>
            </a:r>
            <a:endParaRPr lang="en-US" sz="2436" dirty="0"/>
          </a:p>
        </p:txBody>
      </p:sp>
      <p:sp>
        <p:nvSpPr>
          <p:cNvPr id="31" name="Text 22"/>
          <p:cNvSpPr/>
          <p:nvPr/>
        </p:nvSpPr>
        <p:spPr>
          <a:xfrm>
            <a:off x="466725" y="466725"/>
            <a:ext cx="45720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2865" b="1" dirty="0">
                <a:solidFill>
                  <a:srgbClr val="464646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24</a:t>
            </a:r>
            <a:endParaRPr lang="en-US" sz="2865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0" cy="12344400"/>
          </a:xfrm>
          <a:prstGeom prst="rect">
            <a:avLst/>
          </a:prstGeom>
          <a:solidFill>
            <a:srgbClr val="FEFEFE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7725" y="2838450"/>
            <a:ext cx="20154900" cy="8562975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10934700"/>
            <a:ext cx="19973925" cy="352425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44425" y="10906125"/>
            <a:ext cx="8401050" cy="342900"/>
          </a:xfrm>
          <a:prstGeom prst="rect">
            <a:avLst/>
          </a:prstGeom>
        </p:spPr>
      </p:pic>
      <p:pic>
        <p:nvPicPr>
          <p:cNvPr id="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26125" y="10944225"/>
            <a:ext cx="285750" cy="285750"/>
          </a:xfrm>
          <a:prstGeom prst="rect">
            <a:avLst/>
          </a:prstGeom>
        </p:spPr>
      </p:pic>
      <p:pic>
        <p:nvPicPr>
          <p:cNvPr id="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35350" y="10944225"/>
            <a:ext cx="285750" cy="285750"/>
          </a:xfrm>
          <a:prstGeom prst="rect">
            <a:avLst/>
          </a:prstGeom>
        </p:spPr>
      </p:pic>
      <p:pic>
        <p:nvPicPr>
          <p:cNvPr id="8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477750" y="10972800"/>
            <a:ext cx="66675" cy="276225"/>
          </a:xfrm>
          <a:prstGeom prst="rect">
            <a:avLst/>
          </a:prstGeom>
        </p:spPr>
      </p:pic>
      <p:pic>
        <p:nvPicPr>
          <p:cNvPr id="9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20050" y="10944225"/>
            <a:ext cx="285750" cy="295275"/>
          </a:xfrm>
          <a:prstGeom prst="rect">
            <a:avLst/>
          </a:prstGeom>
        </p:spPr>
      </p:pic>
      <p:pic>
        <p:nvPicPr>
          <p:cNvPr id="10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10200" y="10944225"/>
            <a:ext cx="285750" cy="295275"/>
          </a:xfrm>
          <a:prstGeom prst="rect">
            <a:avLst/>
          </a:prstGeom>
        </p:spPr>
      </p:pic>
      <p:pic>
        <p:nvPicPr>
          <p:cNvPr id="11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09875" y="10944225"/>
            <a:ext cx="285750" cy="285750"/>
          </a:xfrm>
          <a:prstGeom prst="rect">
            <a:avLst/>
          </a:prstGeom>
        </p:spPr>
      </p:pic>
      <p:pic>
        <p:nvPicPr>
          <p:cNvPr id="12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649950" y="10153650"/>
            <a:ext cx="28575" cy="666750"/>
          </a:xfrm>
          <a:prstGeom prst="rect">
            <a:avLst/>
          </a:prstGeom>
        </p:spPr>
      </p:pic>
      <p:pic>
        <p:nvPicPr>
          <p:cNvPr id="13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268700" y="10220325"/>
            <a:ext cx="19050" cy="600075"/>
          </a:xfrm>
          <a:prstGeom prst="rect">
            <a:avLst/>
          </a:prstGeom>
        </p:spPr>
      </p:pic>
      <p:pic>
        <p:nvPicPr>
          <p:cNvPr id="14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668250" y="10144125"/>
            <a:ext cx="28575" cy="676275"/>
          </a:xfrm>
          <a:prstGeom prst="rect">
            <a:avLst/>
          </a:prstGeom>
        </p:spPr>
      </p:pic>
      <p:pic>
        <p:nvPicPr>
          <p:cNvPr id="15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53400" y="10144125"/>
            <a:ext cx="19050" cy="676275"/>
          </a:xfrm>
          <a:prstGeom prst="rect">
            <a:avLst/>
          </a:prstGeom>
        </p:spPr>
      </p:pic>
      <p:pic>
        <p:nvPicPr>
          <p:cNvPr id="16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543550" y="10210800"/>
            <a:ext cx="19050" cy="609600"/>
          </a:xfrm>
          <a:prstGeom prst="rect">
            <a:avLst/>
          </a:prstGeom>
        </p:spPr>
      </p:pic>
      <p:pic>
        <p:nvPicPr>
          <p:cNvPr id="17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943225" y="10144125"/>
            <a:ext cx="19050" cy="676275"/>
          </a:xfrm>
          <a:prstGeom prst="rect">
            <a:avLst/>
          </a:prstGeom>
        </p:spPr>
      </p:pic>
      <p:sp>
        <p:nvSpPr>
          <p:cNvPr id="18" name="Text 1"/>
          <p:cNvSpPr/>
          <p:nvPr/>
        </p:nvSpPr>
        <p:spPr>
          <a:xfrm>
            <a:off x="16906875" y="4248150"/>
            <a:ext cx="34099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284"/>
              </a:lnSpc>
              <a:buNone/>
            </a:pPr>
            <a:r>
              <a:rPr lang="en-US" sz="2004" dirty="0">
                <a:solidFill>
                  <a:srgbClr val="777777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可公开的真实问题和招募基础</a:t>
            </a:r>
            <a:endParaRPr lang="en-US" sz="2004" dirty="0"/>
          </a:p>
        </p:txBody>
      </p:sp>
      <p:sp>
        <p:nvSpPr>
          <p:cNvPr id="19" name="Shape 2"/>
          <p:cNvSpPr/>
          <p:nvPr/>
        </p:nvSpPr>
        <p:spPr>
          <a:xfrm>
            <a:off x="10363200" y="2943225"/>
            <a:ext cx="5876925" cy="971550"/>
          </a:xfrm>
          <a:prstGeom prst="rect">
            <a:avLst/>
          </a:prstGeom>
          <a:solidFill>
            <a:srgbClr val="003BC9"/>
          </a:solidFill>
          <a:ln w="9525">
            <a:solidFill>
              <a:srgbClr val="1B4BC5"/>
            </a:solidFill>
            <a:prstDash val="solid"/>
          </a:ln>
        </p:spPr>
      </p:sp>
      <p:sp>
        <p:nvSpPr>
          <p:cNvPr id="20" name="Text 3"/>
          <p:cNvSpPr/>
          <p:nvPr/>
        </p:nvSpPr>
        <p:spPr>
          <a:xfrm>
            <a:off x="12553950" y="3181350"/>
            <a:ext cx="1590675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225"/>
              </a:lnSpc>
              <a:buNone/>
            </a:pPr>
            <a:r>
              <a:rPr lang="en-US" sz="3015" dirty="0">
                <a:solidFill>
                  <a:srgbClr val="BFD1F3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核心动作</a:t>
            </a:r>
            <a:endParaRPr lang="en-US" sz="3015" dirty="0"/>
          </a:p>
        </p:txBody>
      </p:sp>
      <p:sp>
        <p:nvSpPr>
          <p:cNvPr id="21" name="Text 4"/>
          <p:cNvSpPr/>
          <p:nvPr/>
        </p:nvSpPr>
        <p:spPr>
          <a:xfrm>
            <a:off x="17383125" y="9439275"/>
            <a:ext cx="23812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246"/>
              </a:lnSpc>
              <a:buNone/>
            </a:pPr>
            <a:r>
              <a:rPr lang="en-US" sz="2021" dirty="0">
                <a:solidFill>
                  <a:srgbClr val="6D6D6D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品牌记忆与销售承接</a:t>
            </a:r>
            <a:endParaRPr lang="en-US" sz="2021" dirty="0"/>
          </a:p>
        </p:txBody>
      </p:sp>
      <p:sp>
        <p:nvSpPr>
          <p:cNvPr id="22" name="Text 5"/>
          <p:cNvSpPr/>
          <p:nvPr/>
        </p:nvSpPr>
        <p:spPr>
          <a:xfrm>
            <a:off x="11268075" y="9429750"/>
            <a:ext cx="39052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175"/>
              </a:lnSpc>
              <a:buNone/>
            </a:pPr>
            <a:r>
              <a:rPr lang="en-US" sz="1995" dirty="0">
                <a:solidFill>
                  <a:srgbClr val="70707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回到毕业、搬家与“从一件开始”</a:t>
            </a:r>
            <a:endParaRPr lang="en-US" sz="1995" dirty="0"/>
          </a:p>
        </p:txBody>
      </p:sp>
      <p:sp>
        <p:nvSpPr>
          <p:cNvPr id="23" name="Text 6"/>
          <p:cNvSpPr/>
          <p:nvPr/>
        </p:nvSpPr>
        <p:spPr>
          <a:xfrm>
            <a:off x="6638925" y="9429750"/>
            <a:ext cx="2514600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216"/>
              </a:lnSpc>
              <a:buNone/>
            </a:pPr>
            <a:r>
              <a:rPr lang="en-US" sz="2083" dirty="0">
                <a:solidFill>
                  <a:srgbClr val="6D6D6D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IKEA官方与会员触点</a:t>
            </a:r>
            <a:endParaRPr lang="en-US" sz="2083" dirty="0"/>
          </a:p>
        </p:txBody>
      </p:sp>
      <p:sp>
        <p:nvSpPr>
          <p:cNvPr id="24" name="Text 7"/>
          <p:cNvSpPr/>
          <p:nvPr/>
        </p:nvSpPr>
        <p:spPr>
          <a:xfrm>
            <a:off x="1247775" y="9429750"/>
            <a:ext cx="409575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377"/>
              </a:lnSpc>
              <a:buNone/>
            </a:pPr>
            <a:r>
              <a:rPr lang="en-US" sz="2481" b="1" dirty="0">
                <a:solidFill>
                  <a:srgbClr val="50505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春季收束14月下旬一5月上旬</a:t>
            </a:r>
            <a:endParaRPr lang="en-US" sz="2481" dirty="0"/>
          </a:p>
        </p:txBody>
      </p:sp>
      <p:sp>
        <p:nvSpPr>
          <p:cNvPr id="25" name="Text 8"/>
          <p:cNvSpPr/>
          <p:nvPr/>
        </p:nvSpPr>
        <p:spPr>
          <a:xfrm>
            <a:off x="17249775" y="8496300"/>
            <a:ext cx="265747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149"/>
              </a:lnSpc>
              <a:buNone/>
            </a:pPr>
            <a:r>
              <a:rPr lang="en-US" sz="2030" dirty="0">
                <a:solidFill>
                  <a:srgbClr val="6F6F6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开放期客流与内容扩散</a:t>
            </a:r>
            <a:endParaRPr lang="en-US" sz="2030" dirty="0"/>
          </a:p>
        </p:txBody>
      </p:sp>
      <p:sp>
        <p:nvSpPr>
          <p:cNvPr id="26" name="Text 9"/>
          <p:cNvSpPr/>
          <p:nvPr/>
        </p:nvSpPr>
        <p:spPr>
          <a:xfrm>
            <a:off x="10877550" y="8486775"/>
            <a:ext cx="4914900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229"/>
              </a:lnSpc>
              <a:buNone/>
            </a:pPr>
            <a:r>
              <a:rPr lang="en-US" sz="1976" dirty="0">
                <a:solidFill>
                  <a:srgbClr val="74747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编辑专题、人物复盘、设计解读与真实探访</a:t>
            </a:r>
            <a:endParaRPr lang="en-US" sz="1976" dirty="0"/>
          </a:p>
        </p:txBody>
      </p:sp>
      <p:sp>
        <p:nvSpPr>
          <p:cNvPr id="27" name="Text 10"/>
          <p:cNvSpPr/>
          <p:nvPr/>
        </p:nvSpPr>
        <p:spPr>
          <a:xfrm>
            <a:off x="5772150" y="8505825"/>
            <a:ext cx="4438650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232"/>
              </a:lnSpc>
              <a:buNone/>
            </a:pPr>
            <a:r>
              <a:rPr lang="en-US" sz="2009" dirty="0">
                <a:solidFill>
                  <a:srgbClr val="6A6A6A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内容IP、人物、设计媒体、城市创作者</a:t>
            </a:r>
            <a:endParaRPr lang="en-US" sz="2009" dirty="0"/>
          </a:p>
        </p:txBody>
      </p:sp>
      <p:sp>
        <p:nvSpPr>
          <p:cNvPr id="28" name="Text 11"/>
          <p:cNvSpPr/>
          <p:nvPr/>
        </p:nvSpPr>
        <p:spPr>
          <a:xfrm>
            <a:off x="1724025" y="8486775"/>
            <a:ext cx="3095625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475"/>
              </a:lnSpc>
              <a:buNone/>
            </a:pPr>
            <a:r>
              <a:rPr lang="en-US" sz="2145" b="1" dirty="0">
                <a:solidFill>
                  <a:srgbClr val="555555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持续开放|T+1-T+14</a:t>
            </a:r>
            <a:endParaRPr lang="en-US" sz="2145" dirty="0"/>
          </a:p>
        </p:txBody>
      </p:sp>
      <p:sp>
        <p:nvSpPr>
          <p:cNvPr id="29" name="Text 12"/>
          <p:cNvSpPr/>
          <p:nvPr/>
        </p:nvSpPr>
        <p:spPr>
          <a:xfrm>
            <a:off x="16992600" y="7496175"/>
            <a:ext cx="3181350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2025" dirty="0">
                <a:solidFill>
                  <a:srgbClr val="6F6F6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多角度现场证据与公共讨论</a:t>
            </a:r>
            <a:endParaRPr lang="en-US" sz="2025" dirty="0"/>
          </a:p>
        </p:txBody>
      </p:sp>
      <p:sp>
        <p:nvSpPr>
          <p:cNvPr id="30" name="Text 13"/>
          <p:cNvSpPr/>
          <p:nvPr/>
        </p:nvSpPr>
        <p:spPr>
          <a:xfrm>
            <a:off x="11229975" y="7486650"/>
            <a:ext cx="419100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231"/>
              </a:lnSpc>
              <a:buNone/>
            </a:pPr>
            <a:r>
              <a:rPr lang="en-US" sz="2001" dirty="0">
                <a:solidFill>
                  <a:srgbClr val="70707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共创对谈、进入房间、记录公众答案</a:t>
            </a:r>
            <a:endParaRPr lang="en-US" sz="2001" dirty="0"/>
          </a:p>
        </p:txBody>
      </p:sp>
      <p:sp>
        <p:nvSpPr>
          <p:cNvPr id="31" name="Text 14"/>
          <p:cNvSpPr/>
          <p:nvPr/>
        </p:nvSpPr>
        <p:spPr>
          <a:xfrm>
            <a:off x="5981700" y="7496175"/>
            <a:ext cx="3990975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243"/>
              </a:lnSpc>
              <a:buNone/>
            </a:pPr>
            <a:r>
              <a:rPr lang="en-US" sz="2049" dirty="0">
                <a:solidFill>
                  <a:srgbClr val="6F6F6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主内容IP、社会观察者、专业媒体</a:t>
            </a:r>
            <a:endParaRPr lang="en-US" sz="2049" dirty="0"/>
          </a:p>
        </p:txBody>
      </p:sp>
      <p:sp>
        <p:nvSpPr>
          <p:cNvPr id="32" name="Text 15"/>
          <p:cNvSpPr/>
          <p:nvPr/>
        </p:nvSpPr>
        <p:spPr>
          <a:xfrm>
            <a:off x="2352675" y="7477125"/>
            <a:ext cx="1819275" cy="4095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2490" dirty="0">
                <a:solidFill>
                  <a:srgbClr val="4F4F4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活动发生IT</a:t>
            </a:r>
            <a:endParaRPr lang="en-US" sz="2490" dirty="0"/>
          </a:p>
        </p:txBody>
      </p:sp>
      <p:sp>
        <p:nvSpPr>
          <p:cNvPr id="33" name="Text 16"/>
          <p:cNvSpPr/>
          <p:nvPr/>
        </p:nvSpPr>
        <p:spPr>
          <a:xfrm>
            <a:off x="17040225" y="6410325"/>
            <a:ext cx="312420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243"/>
              </a:lnSpc>
              <a:buNone/>
            </a:pPr>
            <a:r>
              <a:rPr lang="en-US" sz="1989" dirty="0">
                <a:solidFill>
                  <a:srgbClr val="777777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城市兴趣、预约与到店意愿</a:t>
            </a:r>
            <a:endParaRPr lang="en-US" sz="1989" dirty="0"/>
          </a:p>
        </p:txBody>
      </p:sp>
      <p:sp>
        <p:nvSpPr>
          <p:cNvPr id="34" name="Text 17"/>
          <p:cNvSpPr/>
          <p:nvPr/>
        </p:nvSpPr>
        <p:spPr>
          <a:xfrm>
            <a:off x="11268075" y="6410325"/>
            <a:ext cx="41338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223"/>
              </a:lnSpc>
              <a:buNone/>
            </a:pPr>
            <a:r>
              <a:rPr lang="en-US" sz="2030" dirty="0">
                <a:solidFill>
                  <a:srgbClr val="6F6F6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揭晓房间、发布HeroKV、开放预约</a:t>
            </a:r>
            <a:endParaRPr lang="en-US" sz="2030" dirty="0"/>
          </a:p>
        </p:txBody>
      </p:sp>
      <p:sp>
        <p:nvSpPr>
          <p:cNvPr id="35" name="Text 18"/>
          <p:cNvSpPr/>
          <p:nvPr/>
        </p:nvSpPr>
        <p:spPr>
          <a:xfrm>
            <a:off x="6038850" y="6219825"/>
            <a:ext cx="375285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441"/>
              </a:lnSpc>
              <a:buNone/>
            </a:pPr>
            <a:r>
              <a:rPr lang="en-US" sz="1963" dirty="0">
                <a:solidFill>
                  <a:srgbClr val="6D6D6D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4位房间主人、城市生活创作者、</a:t>
            </a:r>
            <a:endParaRPr lang="en-US" sz="1963" dirty="0"/>
          </a:p>
          <a:p>
            <a:pPr algn="ctr" indent="0" marL="0">
              <a:lnSpc>
                <a:spcPts val="2441"/>
              </a:lnSpc>
              <a:buNone/>
            </a:pPr>
            <a:r>
              <a:rPr lang="en-US" sz="1963" dirty="0">
                <a:solidFill>
                  <a:srgbClr val="6D6D6D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IKEA自有触点</a:t>
            </a:r>
            <a:endParaRPr lang="en-US" sz="1963" dirty="0"/>
          </a:p>
        </p:txBody>
      </p:sp>
      <p:sp>
        <p:nvSpPr>
          <p:cNvPr id="36" name="Text 19"/>
          <p:cNvSpPr/>
          <p:nvPr/>
        </p:nvSpPr>
        <p:spPr>
          <a:xfrm>
            <a:off x="1857375" y="6391275"/>
            <a:ext cx="2886075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475"/>
              </a:lnSpc>
              <a:buNone/>
            </a:pPr>
            <a:r>
              <a:rPr lang="en-US" sz="2123" b="1" dirty="0">
                <a:solidFill>
                  <a:srgbClr val="545454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观众招募|T-21—T-1</a:t>
            </a:r>
            <a:endParaRPr lang="en-US" sz="2123" dirty="0"/>
          </a:p>
        </p:txBody>
      </p:sp>
      <p:sp>
        <p:nvSpPr>
          <p:cNvPr id="37" name="Text 20"/>
          <p:cNvSpPr/>
          <p:nvPr/>
        </p:nvSpPr>
        <p:spPr>
          <a:xfrm>
            <a:off x="16659225" y="5314950"/>
            <a:ext cx="3895725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221"/>
              </a:lnSpc>
              <a:buNone/>
            </a:pPr>
            <a:r>
              <a:rPr lang="en-US" sz="1984" dirty="0">
                <a:solidFill>
                  <a:srgbClr val="71717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第四位房间主人和足够的共创时间</a:t>
            </a:r>
            <a:endParaRPr lang="en-US" sz="1984" dirty="0"/>
          </a:p>
        </p:txBody>
      </p:sp>
      <p:sp>
        <p:nvSpPr>
          <p:cNvPr id="38" name="Text 21"/>
          <p:cNvSpPr/>
          <p:nvPr/>
        </p:nvSpPr>
        <p:spPr>
          <a:xfrm>
            <a:off x="10715625" y="5314950"/>
            <a:ext cx="5343525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958" dirty="0">
                <a:solidFill>
                  <a:srgbClr val="71717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以“一件物品+一个问题”公开征集第4位年轻人</a:t>
            </a:r>
            <a:endParaRPr lang="en-US" sz="1958" dirty="0"/>
          </a:p>
        </p:txBody>
      </p:sp>
      <p:sp>
        <p:nvSpPr>
          <p:cNvPr id="39" name="Text 22"/>
          <p:cNvSpPr/>
          <p:nvPr/>
        </p:nvSpPr>
        <p:spPr>
          <a:xfrm>
            <a:off x="6029325" y="5324475"/>
            <a:ext cx="392430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234"/>
              </a:lnSpc>
              <a:buNone/>
            </a:pPr>
            <a:r>
              <a:rPr lang="en-US" sz="2071" dirty="0">
                <a:solidFill>
                  <a:srgbClr val="70707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3位房间主人、主内容IP、小红书</a:t>
            </a:r>
            <a:endParaRPr lang="en-US" sz="2071" dirty="0"/>
          </a:p>
        </p:txBody>
      </p:sp>
      <p:sp>
        <p:nvSpPr>
          <p:cNvPr id="40" name="Text 23"/>
          <p:cNvSpPr/>
          <p:nvPr/>
        </p:nvSpPr>
        <p:spPr>
          <a:xfrm>
            <a:off x="1181100" y="5305425"/>
            <a:ext cx="4219575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2070" b="1" dirty="0">
                <a:solidFill>
                  <a:srgbClr val="56565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普通房间主人招募|T-45—T-32</a:t>
            </a:r>
            <a:endParaRPr lang="en-US" sz="2070" dirty="0"/>
          </a:p>
        </p:txBody>
      </p:sp>
      <p:sp>
        <p:nvSpPr>
          <p:cNvPr id="41" name="Text 24"/>
          <p:cNvSpPr/>
          <p:nvPr/>
        </p:nvSpPr>
        <p:spPr>
          <a:xfrm>
            <a:off x="10906125" y="4248150"/>
            <a:ext cx="4848225" cy="4095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949" dirty="0">
                <a:solidFill>
                  <a:srgbClr val="737373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人物前采、问题共创、空间与媒介合作准备</a:t>
            </a:r>
            <a:endParaRPr lang="en-US" sz="1949" dirty="0"/>
          </a:p>
        </p:txBody>
      </p:sp>
      <p:sp>
        <p:nvSpPr>
          <p:cNvPr id="42" name="Text 25"/>
          <p:cNvSpPr/>
          <p:nvPr/>
        </p:nvSpPr>
        <p:spPr>
          <a:xfrm>
            <a:off x="6134100" y="4248150"/>
            <a:ext cx="3705225" cy="4095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229"/>
              </a:lnSpc>
              <a:buNone/>
            </a:pPr>
            <a:r>
              <a:rPr lang="en-US" sz="2066" dirty="0">
                <a:solidFill>
                  <a:srgbClr val="6E6E6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IKEA、3位房间主人、主内容IP</a:t>
            </a:r>
            <a:endParaRPr lang="en-US" sz="2066" dirty="0"/>
          </a:p>
        </p:txBody>
      </p:sp>
      <p:sp>
        <p:nvSpPr>
          <p:cNvPr id="43" name="Text 26"/>
          <p:cNvSpPr/>
          <p:nvPr/>
        </p:nvSpPr>
        <p:spPr>
          <a:xfrm>
            <a:off x="2162175" y="4219575"/>
            <a:ext cx="2228850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475"/>
              </a:lnSpc>
              <a:buNone/>
            </a:pPr>
            <a:r>
              <a:rPr lang="en-US" sz="2063" b="1" dirty="0">
                <a:solidFill>
                  <a:srgbClr val="49494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准备期|1-2月</a:t>
            </a:r>
            <a:endParaRPr lang="en-US" sz="2063" dirty="0"/>
          </a:p>
        </p:txBody>
      </p:sp>
      <p:sp>
        <p:nvSpPr>
          <p:cNvPr id="44" name="Text 27"/>
          <p:cNvSpPr/>
          <p:nvPr/>
        </p:nvSpPr>
        <p:spPr>
          <a:xfrm>
            <a:off x="17859375" y="3181350"/>
            <a:ext cx="1609725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185"/>
              </a:lnSpc>
              <a:buNone/>
            </a:pPr>
            <a:r>
              <a:rPr lang="en-US" sz="3074" b="1" dirty="0">
                <a:solidFill>
                  <a:srgbClr val="BFD1F3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形成结果</a:t>
            </a:r>
            <a:endParaRPr lang="en-US" sz="3074" dirty="0"/>
          </a:p>
        </p:txBody>
      </p:sp>
      <p:sp>
        <p:nvSpPr>
          <p:cNvPr id="45" name="Text 28"/>
          <p:cNvSpPr/>
          <p:nvPr/>
        </p:nvSpPr>
        <p:spPr>
          <a:xfrm>
            <a:off x="7200900" y="3171825"/>
            <a:ext cx="1581150" cy="504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296"/>
              </a:lnSpc>
              <a:buNone/>
            </a:pPr>
            <a:r>
              <a:rPr lang="en-US" sz="3019" b="1" dirty="0">
                <a:solidFill>
                  <a:srgbClr val="BFD0F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谁来推动</a:t>
            </a:r>
            <a:endParaRPr lang="en-US" sz="3019" dirty="0"/>
          </a:p>
        </p:txBody>
      </p:sp>
      <p:sp>
        <p:nvSpPr>
          <p:cNvPr id="46" name="Text 29"/>
          <p:cNvSpPr/>
          <p:nvPr/>
        </p:nvSpPr>
        <p:spPr>
          <a:xfrm>
            <a:off x="2219325" y="3171825"/>
            <a:ext cx="2047875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98" b="1" dirty="0">
                <a:solidFill>
                  <a:srgbClr val="BCCEF3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阶段/时间</a:t>
            </a:r>
            <a:endParaRPr lang="en-US" sz="3098" dirty="0"/>
          </a:p>
        </p:txBody>
      </p:sp>
      <p:pic>
        <p:nvPicPr>
          <p:cNvPr id="4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1202650" y="561975"/>
            <a:ext cx="247650" cy="247650"/>
          </a:xfrm>
          <a:prstGeom prst="rect">
            <a:avLst/>
          </a:prstGeom>
        </p:spPr>
      </p:pic>
      <p:sp>
        <p:nvSpPr>
          <p:cNvPr id="48" name="Text 30"/>
          <p:cNvSpPr/>
          <p:nvPr/>
        </p:nvSpPr>
        <p:spPr>
          <a:xfrm>
            <a:off x="18278475" y="495300"/>
            <a:ext cx="2809875" cy="3714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795"/>
              </a:lnSpc>
              <a:buNone/>
            </a:pPr>
            <a:r>
              <a:rPr lang="en-US" sz="1975" b="1" dirty="0">
                <a:solidFill>
                  <a:srgbClr val="5A5A5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CAMPAIGN ROADMAP</a:t>
            </a:r>
            <a:endParaRPr lang="en-US" sz="1975" dirty="0"/>
          </a:p>
        </p:txBody>
      </p:sp>
      <p:sp>
        <p:nvSpPr>
          <p:cNvPr id="49" name="Text 31"/>
          <p:cNvSpPr/>
          <p:nvPr/>
        </p:nvSpPr>
        <p:spPr>
          <a:xfrm>
            <a:off x="476250" y="485775"/>
            <a:ext cx="390525" cy="3714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2633" dirty="0">
                <a:solidFill>
                  <a:srgbClr val="59595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25</a:t>
            </a:r>
            <a:endParaRPr lang="en-US" sz="2633" dirty="0"/>
          </a:p>
        </p:txBody>
      </p:sp>
      <p:sp>
        <p:nvSpPr>
          <p:cNvPr id="50" name="Text 32"/>
          <p:cNvSpPr/>
          <p:nvPr/>
        </p:nvSpPr>
        <p:spPr>
          <a:xfrm>
            <a:off x="1104900" y="1571625"/>
            <a:ext cx="1746885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6673"/>
              </a:lnSpc>
              <a:buNone/>
            </a:pPr>
            <a:r>
              <a:rPr lang="en-US" sz="6064" b="1" dirty="0">
                <a:solidFill>
                  <a:srgbClr val="29292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从找到一个真实的人，到打开一座城市的生活答案</a:t>
            </a:r>
            <a:endParaRPr lang="en-US" sz="6064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21945600" cy="12344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45325" y="10487025"/>
            <a:ext cx="904875" cy="657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16575" y="10401300"/>
            <a:ext cx="885825" cy="8191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02100" y="10201275"/>
            <a:ext cx="1247775" cy="102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49575" y="10229850"/>
            <a:ext cx="533400" cy="9715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28725" y="11182350"/>
            <a:ext cx="13525500" cy="47625"/>
          </a:xfrm>
          <a:prstGeom prst="rect">
            <a:avLst/>
          </a:prstGeom>
        </p:spPr>
      </p:pic>
      <p:sp>
        <p:nvSpPr>
          <p:cNvPr id="8" name="Shape 0"/>
          <p:cNvSpPr/>
          <p:nvPr/>
        </p:nvSpPr>
        <p:spPr>
          <a:xfrm>
            <a:off x="11106150" y="6543675"/>
            <a:ext cx="9534525" cy="2924175"/>
          </a:xfrm>
          <a:prstGeom prst="roundRect">
            <a:avLst>
              <a:gd name="adj" fmla="val 2280"/>
            </a:avLst>
          </a:prstGeom>
          <a:solidFill>
            <a:srgbClr val="FDFEFE"/>
          </a:solidFill>
          <a:ln w="38100">
            <a:solidFill>
              <a:srgbClr val="6F82DB"/>
            </a:solidFill>
            <a:prstDash val="solid"/>
          </a:ln>
        </p:spPr>
      </p:sp>
      <p:pic>
        <p:nvPicPr>
          <p:cNvPr id="9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335000" y="6858000"/>
            <a:ext cx="28575" cy="2286000"/>
          </a:xfrm>
          <a:prstGeom prst="rect">
            <a:avLst/>
          </a:prstGeom>
        </p:spPr>
      </p:pic>
      <p:sp>
        <p:nvSpPr>
          <p:cNvPr id="10" name="Text 1"/>
          <p:cNvSpPr/>
          <p:nvPr/>
        </p:nvSpPr>
        <p:spPr>
          <a:xfrm>
            <a:off x="13839825" y="7753350"/>
            <a:ext cx="5581650" cy="1466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222"/>
              </a:lnSpc>
              <a:buNone/>
            </a:pPr>
            <a:r>
              <a:rPr lang="en-US" sz="2509" b="1" dirty="0">
                <a:solidFill>
                  <a:srgbClr val="60606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总预算、各城市活动规格、主内容IP与</a:t>
            </a:r>
            <a:endParaRPr lang="en-US" sz="2509" dirty="0"/>
          </a:p>
          <a:p>
            <a:pPr algn="l" indent="0" marL="0">
              <a:lnSpc>
                <a:spcPts val="3222"/>
              </a:lnSpc>
              <a:buNone/>
            </a:pPr>
            <a:r>
              <a:rPr lang="en-US" sz="2509" b="1" dirty="0">
                <a:solidFill>
                  <a:srgbClr val="60606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专业媒体合作、媒体预算、官方账号、</a:t>
            </a:r>
            <a:endParaRPr lang="en-US" sz="2509" dirty="0"/>
          </a:p>
          <a:p>
            <a:pPr algn="l" indent="0" marL="0">
              <a:lnSpc>
                <a:spcPts val="3222"/>
              </a:lnSpc>
              <a:buNone/>
            </a:pPr>
            <a:r>
              <a:rPr lang="en-US" sz="2509" b="1" dirty="0">
                <a:solidFill>
                  <a:srgbClr val="60606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会员及预约入口。</a:t>
            </a:r>
            <a:endParaRPr lang="en-US" sz="2509" dirty="0"/>
          </a:p>
        </p:txBody>
      </p:sp>
      <p:sp>
        <p:nvSpPr>
          <p:cNvPr id="11" name="Text 2"/>
          <p:cNvSpPr/>
          <p:nvPr/>
        </p:nvSpPr>
        <p:spPr>
          <a:xfrm>
            <a:off x="13849350" y="6953250"/>
            <a:ext cx="2638425" cy="638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4187"/>
              </a:lnSpc>
              <a:buNone/>
            </a:pPr>
            <a:r>
              <a:rPr lang="en-US" sz="4030" dirty="0">
                <a:solidFill>
                  <a:srgbClr val="3656D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资源与媒介</a:t>
            </a:r>
            <a:endParaRPr lang="en-US" sz="4030" dirty="0"/>
          </a:p>
        </p:txBody>
      </p:sp>
      <p:sp>
        <p:nvSpPr>
          <p:cNvPr id="12" name="Text 3"/>
          <p:cNvSpPr/>
          <p:nvPr/>
        </p:nvSpPr>
        <p:spPr>
          <a:xfrm>
            <a:off x="11582400" y="7419975"/>
            <a:ext cx="1323975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7275"/>
              </a:lnSpc>
              <a:buNone/>
            </a:pPr>
            <a:r>
              <a:rPr lang="en-US" sz="9030" b="1" dirty="0">
                <a:solidFill>
                  <a:srgbClr val="1842D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04</a:t>
            </a:r>
            <a:endParaRPr lang="en-US" sz="9030" dirty="0"/>
          </a:p>
        </p:txBody>
      </p:sp>
      <p:sp>
        <p:nvSpPr>
          <p:cNvPr id="13" name="Shape 4"/>
          <p:cNvSpPr/>
          <p:nvPr/>
        </p:nvSpPr>
        <p:spPr>
          <a:xfrm>
            <a:off x="1209675" y="6543675"/>
            <a:ext cx="9534525" cy="2924175"/>
          </a:xfrm>
          <a:prstGeom prst="roundRect">
            <a:avLst>
              <a:gd name="adj" fmla="val 2280"/>
            </a:avLst>
          </a:prstGeom>
          <a:solidFill>
            <a:srgbClr val="FDFEFD"/>
          </a:solidFill>
          <a:ln w="38100">
            <a:solidFill>
              <a:srgbClr val="7184DB"/>
            </a:solidFill>
            <a:prstDash val="solid"/>
          </a:ln>
        </p:spPr>
      </p:sp>
      <p:pic>
        <p:nvPicPr>
          <p:cNvPr id="14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38525" y="6867525"/>
            <a:ext cx="28575" cy="2276475"/>
          </a:xfrm>
          <a:prstGeom prst="rect">
            <a:avLst/>
          </a:prstGeom>
        </p:spPr>
      </p:pic>
      <p:sp>
        <p:nvSpPr>
          <p:cNvPr id="15" name="Text 5"/>
          <p:cNvSpPr/>
          <p:nvPr/>
        </p:nvSpPr>
        <p:spPr>
          <a:xfrm>
            <a:off x="3971925" y="7934325"/>
            <a:ext cx="558165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221"/>
              </a:lnSpc>
              <a:buNone/>
            </a:pPr>
            <a:r>
              <a:rPr lang="en-US" sz="2509" b="1" dirty="0">
                <a:solidFill>
                  <a:srgbClr val="5D5D5D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春季重点商品、库存、价格、配送安装</a:t>
            </a:r>
            <a:endParaRPr lang="en-US" sz="2509" dirty="0"/>
          </a:p>
          <a:p>
            <a:pPr algn="l" indent="0" marL="0">
              <a:lnSpc>
                <a:spcPts val="3221"/>
              </a:lnSpc>
              <a:buNone/>
            </a:pPr>
            <a:r>
              <a:rPr lang="en-US" sz="2509" b="1" dirty="0">
                <a:solidFill>
                  <a:srgbClr val="5D5D5D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与设计咨询承接。</a:t>
            </a:r>
            <a:endParaRPr lang="en-US" sz="2509" dirty="0"/>
          </a:p>
        </p:txBody>
      </p:sp>
      <p:sp>
        <p:nvSpPr>
          <p:cNvPr id="16" name="Text 6"/>
          <p:cNvSpPr/>
          <p:nvPr/>
        </p:nvSpPr>
        <p:spPr>
          <a:xfrm>
            <a:off x="4000500" y="7096125"/>
            <a:ext cx="26670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4179"/>
              </a:lnSpc>
              <a:buNone/>
            </a:pPr>
            <a:r>
              <a:rPr lang="en-US" sz="4075" dirty="0">
                <a:solidFill>
                  <a:srgbClr val="3254D3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商品与服务</a:t>
            </a:r>
            <a:endParaRPr lang="en-US" sz="4075" dirty="0"/>
          </a:p>
        </p:txBody>
      </p:sp>
      <p:sp>
        <p:nvSpPr>
          <p:cNvPr id="17" name="Text 7"/>
          <p:cNvSpPr/>
          <p:nvPr/>
        </p:nvSpPr>
        <p:spPr>
          <a:xfrm>
            <a:off x="1676400" y="7419975"/>
            <a:ext cx="1285875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6919"/>
              </a:lnSpc>
              <a:buNone/>
            </a:pPr>
            <a:r>
              <a:rPr lang="en-US" sz="8831" b="1" dirty="0">
                <a:solidFill>
                  <a:srgbClr val="1944D4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03</a:t>
            </a:r>
            <a:endParaRPr lang="en-US" sz="8831" dirty="0"/>
          </a:p>
        </p:txBody>
      </p:sp>
      <p:sp>
        <p:nvSpPr>
          <p:cNvPr id="18" name="Shape 8"/>
          <p:cNvSpPr/>
          <p:nvPr/>
        </p:nvSpPr>
        <p:spPr>
          <a:xfrm>
            <a:off x="11106150" y="3286125"/>
            <a:ext cx="9534525" cy="2943225"/>
          </a:xfrm>
          <a:prstGeom prst="roundRect">
            <a:avLst>
              <a:gd name="adj" fmla="val 2265"/>
            </a:avLst>
          </a:prstGeom>
          <a:solidFill>
            <a:srgbClr val="FDFEFE"/>
          </a:solidFill>
          <a:ln w="38100">
            <a:solidFill>
              <a:srgbClr val="7283DE"/>
            </a:solidFill>
            <a:prstDash val="solid"/>
          </a:ln>
        </p:spPr>
      </p:sp>
      <p:pic>
        <p:nvPicPr>
          <p:cNvPr id="19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335000" y="3609975"/>
            <a:ext cx="28575" cy="2295525"/>
          </a:xfrm>
          <a:prstGeom prst="rect">
            <a:avLst/>
          </a:prstGeom>
        </p:spPr>
      </p:pic>
      <p:sp>
        <p:nvSpPr>
          <p:cNvPr id="20" name="Text 9"/>
          <p:cNvSpPr/>
          <p:nvPr/>
        </p:nvSpPr>
        <p:spPr>
          <a:xfrm>
            <a:off x="13839825" y="4667250"/>
            <a:ext cx="6057900" cy="1019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159"/>
              </a:lnSpc>
              <a:buNone/>
            </a:pPr>
            <a:r>
              <a:rPr lang="en-US" sz="2539" dirty="0">
                <a:solidFill>
                  <a:srgbClr val="5B5B5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可用样板空间、IKEA设计师、房间主人、</a:t>
            </a:r>
            <a:endParaRPr lang="en-US" sz="2539" dirty="0"/>
          </a:p>
          <a:p>
            <a:pPr algn="l" indent="0" marL="0">
              <a:lnSpc>
                <a:spcPts val="3159"/>
              </a:lnSpc>
              <a:buNone/>
            </a:pPr>
            <a:r>
              <a:rPr lang="en-US" sz="2539" dirty="0">
                <a:solidFill>
                  <a:srgbClr val="5B5B5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社会观察者与相关授权。</a:t>
            </a:r>
            <a:endParaRPr lang="en-US" sz="2539" dirty="0"/>
          </a:p>
        </p:txBody>
      </p:sp>
      <p:sp>
        <p:nvSpPr>
          <p:cNvPr id="21" name="Text 10"/>
          <p:cNvSpPr/>
          <p:nvPr/>
        </p:nvSpPr>
        <p:spPr>
          <a:xfrm>
            <a:off x="13849350" y="3838575"/>
            <a:ext cx="2638425" cy="6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4050"/>
              </a:lnSpc>
              <a:buNone/>
            </a:pPr>
            <a:r>
              <a:rPr lang="en-US" sz="4020" b="1" dirty="0">
                <a:solidFill>
                  <a:srgbClr val="3354D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空间与人物</a:t>
            </a:r>
            <a:endParaRPr lang="en-US" sz="4020" dirty="0"/>
          </a:p>
        </p:txBody>
      </p:sp>
      <p:sp>
        <p:nvSpPr>
          <p:cNvPr id="22" name="Text 11"/>
          <p:cNvSpPr/>
          <p:nvPr/>
        </p:nvSpPr>
        <p:spPr>
          <a:xfrm>
            <a:off x="11582400" y="4162425"/>
            <a:ext cx="131445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7192"/>
              </a:lnSpc>
              <a:buNone/>
            </a:pPr>
            <a:r>
              <a:rPr lang="en-US" sz="9027" b="1" dirty="0">
                <a:solidFill>
                  <a:srgbClr val="1843D4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02</a:t>
            </a:r>
            <a:endParaRPr lang="en-US" sz="9027" dirty="0"/>
          </a:p>
        </p:txBody>
      </p:sp>
      <p:sp>
        <p:nvSpPr>
          <p:cNvPr id="23" name="Shape 12"/>
          <p:cNvSpPr/>
          <p:nvPr/>
        </p:nvSpPr>
        <p:spPr>
          <a:xfrm>
            <a:off x="1219200" y="3286125"/>
            <a:ext cx="9525000" cy="2943225"/>
          </a:xfrm>
          <a:prstGeom prst="roundRect">
            <a:avLst>
              <a:gd name="adj" fmla="val 2265"/>
            </a:avLst>
          </a:prstGeom>
          <a:solidFill>
            <a:srgbClr val="FDFDFD"/>
          </a:solidFill>
          <a:ln w="38100">
            <a:solidFill>
              <a:srgbClr val="7587DF"/>
            </a:solidFill>
            <a:prstDash val="solid"/>
          </a:ln>
        </p:spPr>
      </p:sp>
      <p:pic>
        <p:nvPicPr>
          <p:cNvPr id="24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38525" y="3609975"/>
            <a:ext cx="38100" cy="2295525"/>
          </a:xfrm>
          <a:prstGeom prst="rect">
            <a:avLst/>
          </a:prstGeom>
        </p:spPr>
      </p:pic>
      <p:sp>
        <p:nvSpPr>
          <p:cNvPr id="25" name="Text 13"/>
          <p:cNvSpPr/>
          <p:nvPr/>
        </p:nvSpPr>
        <p:spPr>
          <a:xfrm>
            <a:off x="3971925" y="4667250"/>
            <a:ext cx="4343400" cy="1038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3389"/>
              </a:lnSpc>
              <a:buNone/>
            </a:pPr>
            <a:r>
              <a:rPr lang="en-US" sz="2641" b="1" dirty="0">
                <a:solidFill>
                  <a:srgbClr val="5A5A5A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重点城市、活动商场、</a:t>
            </a:r>
            <a:endParaRPr lang="en-US" sz="2641" dirty="0"/>
          </a:p>
          <a:p>
            <a:pPr algn="l" indent="0" marL="0">
              <a:lnSpc>
                <a:spcPts val="3389"/>
              </a:lnSpc>
              <a:buNone/>
            </a:pPr>
            <a:r>
              <a:rPr lang="en-US" sz="2641" b="1" dirty="0">
                <a:solidFill>
                  <a:srgbClr val="5A5A5A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事件日期与7一14天开放期。</a:t>
            </a:r>
            <a:endParaRPr lang="en-US" sz="2641" dirty="0"/>
          </a:p>
        </p:txBody>
      </p:sp>
      <p:sp>
        <p:nvSpPr>
          <p:cNvPr id="26" name="Text 14"/>
          <p:cNvSpPr/>
          <p:nvPr/>
        </p:nvSpPr>
        <p:spPr>
          <a:xfrm>
            <a:off x="3990975" y="3848100"/>
            <a:ext cx="2667000" cy="638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4112"/>
              </a:lnSpc>
              <a:buNone/>
            </a:pPr>
            <a:r>
              <a:rPr lang="en-US" sz="4075" b="1" dirty="0">
                <a:solidFill>
                  <a:srgbClr val="3254D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城市与商场</a:t>
            </a:r>
            <a:endParaRPr lang="en-US" sz="4075" dirty="0"/>
          </a:p>
        </p:txBody>
      </p:sp>
      <p:sp>
        <p:nvSpPr>
          <p:cNvPr id="27" name="Text 15"/>
          <p:cNvSpPr/>
          <p:nvPr/>
        </p:nvSpPr>
        <p:spPr>
          <a:xfrm>
            <a:off x="1685925" y="4152900"/>
            <a:ext cx="1200150" cy="1085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7200"/>
              </a:lnSpc>
              <a:buNone/>
            </a:pPr>
            <a:r>
              <a:rPr lang="en-US" sz="8138" b="1" dirty="0">
                <a:solidFill>
                  <a:srgbClr val="1641D2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01</a:t>
            </a:r>
            <a:endParaRPr lang="en-US" sz="8138" dirty="0"/>
          </a:p>
        </p:txBody>
      </p:sp>
      <p:pic>
        <p:nvPicPr>
          <p:cNvPr id="28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1097875" y="561975"/>
            <a:ext cx="257175" cy="266700"/>
          </a:xfrm>
          <a:prstGeom prst="rect">
            <a:avLst/>
          </a:prstGeom>
        </p:spPr>
      </p:pic>
      <p:sp>
        <p:nvSpPr>
          <p:cNvPr id="29" name="Text 16"/>
          <p:cNvSpPr/>
          <p:nvPr/>
        </p:nvSpPr>
        <p:spPr>
          <a:xfrm>
            <a:off x="19154775" y="495300"/>
            <a:ext cx="1733550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980"/>
              </a:lnSpc>
              <a:buNone/>
            </a:pPr>
            <a:r>
              <a:rPr lang="en-US" sz="2235" dirty="0">
                <a:solidFill>
                  <a:srgbClr val="535353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NEXT STEPS</a:t>
            </a:r>
            <a:endParaRPr lang="en-US" sz="2235" dirty="0"/>
          </a:p>
        </p:txBody>
      </p:sp>
      <p:sp>
        <p:nvSpPr>
          <p:cNvPr id="30" name="Text 17"/>
          <p:cNvSpPr/>
          <p:nvPr/>
        </p:nvSpPr>
        <p:spPr>
          <a:xfrm>
            <a:off x="485775" y="476250"/>
            <a:ext cx="4000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175"/>
              </a:lnSpc>
              <a:buNone/>
            </a:pPr>
            <a:r>
              <a:rPr lang="en-US" sz="2595" b="1" dirty="0">
                <a:solidFill>
                  <a:srgbClr val="4B4B4B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26</a:t>
            </a:r>
            <a:endParaRPr lang="en-US" sz="2595" dirty="0"/>
          </a:p>
        </p:txBody>
      </p:sp>
      <p:sp>
        <p:nvSpPr>
          <p:cNvPr id="31" name="Text 18"/>
          <p:cNvSpPr/>
          <p:nvPr/>
        </p:nvSpPr>
        <p:spPr>
          <a:xfrm>
            <a:off x="1200150" y="10363200"/>
            <a:ext cx="13658850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4016"/>
              </a:lnSpc>
              <a:buNone/>
            </a:pPr>
            <a:r>
              <a:rPr lang="en-US" sz="3329" dirty="0">
                <a:solidFill>
                  <a:srgbClr val="3B3B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确认以上条件后，即可进入人物邀约、空间设计、KV发展与媒体细化。</a:t>
            </a:r>
            <a:endParaRPr lang="en-US" sz="3329" dirty="0"/>
          </a:p>
        </p:txBody>
      </p:sp>
      <p:sp>
        <p:nvSpPr>
          <p:cNvPr id="32" name="Text 19"/>
          <p:cNvSpPr/>
          <p:nvPr/>
        </p:nvSpPr>
        <p:spPr>
          <a:xfrm>
            <a:off x="1314450" y="1781175"/>
            <a:ext cx="13687425" cy="9429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6233"/>
              </a:lnSpc>
              <a:buNone/>
            </a:pPr>
            <a:r>
              <a:rPr lang="en-US" sz="5808" b="1" dirty="0">
                <a:solidFill>
                  <a:srgbClr val="2A2A2A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下一步，我们需要一起确定这些关键条件</a:t>
            </a:r>
            <a:endParaRPr lang="en-US" sz="580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2026-08-10T04:45:03Z</dcterms:created>
  <dcterms:modified xsi:type="dcterms:W3CDTF">2026-08-10T04:45:03Z</dcterms:modified>
</cp:coreProperties>
</file>